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64"/>
  </p:notesMasterIdLst>
  <p:sldIdLst>
    <p:sldId id="260" r:id="rId2"/>
    <p:sldId id="442" r:id="rId3"/>
    <p:sldId id="443" r:id="rId4"/>
    <p:sldId id="448" r:id="rId5"/>
    <p:sldId id="449" r:id="rId6"/>
    <p:sldId id="485" r:id="rId7"/>
    <p:sldId id="450" r:id="rId8"/>
    <p:sldId id="451" r:id="rId9"/>
    <p:sldId id="452" r:id="rId10"/>
    <p:sldId id="482" r:id="rId11"/>
    <p:sldId id="456" r:id="rId12"/>
    <p:sldId id="457" r:id="rId13"/>
    <p:sldId id="458" r:id="rId14"/>
    <p:sldId id="459" r:id="rId15"/>
    <p:sldId id="460" r:id="rId16"/>
    <p:sldId id="461" r:id="rId17"/>
    <p:sldId id="483" r:id="rId18"/>
    <p:sldId id="484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6" r:id="rId38"/>
    <p:sldId id="481" r:id="rId39"/>
    <p:sldId id="343" r:id="rId40"/>
    <p:sldId id="386" r:id="rId41"/>
    <p:sldId id="396" r:id="rId42"/>
    <p:sldId id="398" r:id="rId43"/>
    <p:sldId id="399" r:id="rId44"/>
    <p:sldId id="400" r:id="rId45"/>
    <p:sldId id="403" r:id="rId46"/>
    <p:sldId id="401" r:id="rId47"/>
    <p:sldId id="406" r:id="rId48"/>
    <p:sldId id="402" r:id="rId49"/>
    <p:sldId id="408" r:id="rId50"/>
    <p:sldId id="420" r:id="rId51"/>
    <p:sldId id="411" r:id="rId52"/>
    <p:sldId id="415" r:id="rId53"/>
    <p:sldId id="416" r:id="rId54"/>
    <p:sldId id="417" r:id="rId55"/>
    <p:sldId id="418" r:id="rId56"/>
    <p:sldId id="419" r:id="rId57"/>
    <p:sldId id="421" r:id="rId58"/>
    <p:sldId id="426" r:id="rId59"/>
    <p:sldId id="434" r:id="rId60"/>
    <p:sldId id="435" r:id="rId61"/>
    <p:sldId id="436" r:id="rId62"/>
    <p:sldId id="440" r:id="rId6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0"/>
    <a:srgbClr val="D81F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694"/>
  </p:normalViewPr>
  <p:slideViewPr>
    <p:cSldViewPr>
      <p:cViewPr varScale="1">
        <p:scale>
          <a:sx n="90" d="100"/>
          <a:sy n="90" d="100"/>
        </p:scale>
        <p:origin x="1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8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Why to 1 machine? Computation and communication</a:t>
            </a:r>
            <a:r>
              <a:rPr lang="en-US" altLang="zh-CN" baseline="0" dirty="0" smtClean="0"/>
              <a:t> intense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7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Hash on</a:t>
            </a:r>
            <a:r>
              <a:rPr lang="en-US" baseline="0" dirty="0" smtClean="0"/>
              <a:t> keys, module # of partitions and assigned to new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Diff: don</a:t>
            </a:r>
            <a:r>
              <a:rPr lang="mr-IN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have </a:t>
            </a:r>
            <a:r>
              <a:rPr lang="en-US" baseline="0" smtClean="0"/>
              <a:t>to repeat shuffle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65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8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81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emf"/><Relationship Id="rId14" Type="http://schemas.openxmlformats.org/officeDocument/2006/relationships/image" Target="../media/image36.emf"/><Relationship Id="rId15" Type="http://schemas.openxmlformats.org/officeDocument/2006/relationships/image" Target="../media/image37.emf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9" Type="http://schemas.openxmlformats.org/officeDocument/2006/relationships/image" Target="../media/image53.emf"/><Relationship Id="rId10" Type="http://schemas.openxmlformats.org/officeDocument/2006/relationships/image" Target="../media/image54.emf"/><Relationship Id="rId11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8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emf"/><Relationship Id="rId9" Type="http://schemas.openxmlformats.org/officeDocument/2006/relationships/image" Target="../media/image107.emf"/><Relationship Id="rId10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emf"/><Relationship Id="rId8" Type="http://schemas.openxmlformats.org/officeDocument/2006/relationships/image" Target="../media/image107.emf"/><Relationship Id="rId9" Type="http://schemas.openxmlformats.org/officeDocument/2006/relationships/image" Target="../media/image108.emf"/><Relationship Id="rId10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emf"/><Relationship Id="rId9" Type="http://schemas.openxmlformats.org/officeDocument/2006/relationships/image" Target="../media/image107.emf"/><Relationship Id="rId10" Type="http://schemas.openxmlformats.org/officeDocument/2006/relationships/image" Target="../media/image108.emf"/><Relationship Id="rId11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2"/>
          <p:cNvSpPr txBox="1">
            <a:spLocks noChangeArrowheads="1"/>
          </p:cNvSpPr>
          <p:nvPr/>
        </p:nvSpPr>
        <p:spPr bwMode="auto">
          <a:xfrm>
            <a:off x="304800" y="1981200"/>
            <a:ext cx="87108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EECE5698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Parallel Processing for Data Analytics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838200" y="5580354"/>
            <a:ext cx="8001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 smtClean="0">
                <a:solidFill>
                  <a:schemeClr val="bg1"/>
                </a:solidFill>
              </a:rPr>
              <a:t>Lecture 9: Mid-term Review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4267200"/>
            <a:ext cx="1276522" cy="1272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9" y="1617864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90" y="344197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16" y="5187798"/>
            <a:ext cx="1209775" cy="1067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35175" y="1371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11375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8612" y="4888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6200" y="1309230"/>
            <a:ext cx="2035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def</a:t>
            </a:r>
            <a:r>
              <a:rPr lang="en-US" dirty="0">
                <a:latin typeface="Consolas"/>
                <a:cs typeface="Consolas"/>
              </a:rPr>
              <a:t> add(</a:t>
            </a:r>
            <a:r>
              <a:rPr lang="en-US" dirty="0" err="1">
                <a:latin typeface="Consolas"/>
                <a:cs typeface="Consolas"/>
              </a:rPr>
              <a:t>x,y</a:t>
            </a:r>
            <a:r>
              <a:rPr lang="en-US" dirty="0">
                <a:latin typeface="Consolas"/>
                <a:cs typeface="Consolas"/>
              </a:rPr>
              <a:t>):</a:t>
            </a:r>
          </a:p>
          <a:p>
            <a:r>
              <a:rPr lang="en-US" dirty="0">
                <a:latin typeface="Consolas"/>
                <a:cs typeface="Consolas"/>
              </a:rPr>
              <a:t>	return </a:t>
            </a:r>
            <a:r>
              <a:rPr lang="en-US" dirty="0" err="1">
                <a:latin typeface="Consolas"/>
                <a:cs typeface="Consolas"/>
              </a:rPr>
              <a:t>x+y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44183" y="3087469"/>
            <a:ext cx="2035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def</a:t>
            </a:r>
            <a:r>
              <a:rPr lang="en-US" dirty="0">
                <a:latin typeface="Consolas"/>
                <a:cs typeface="Consolas"/>
              </a:rPr>
              <a:t> add(</a:t>
            </a:r>
            <a:r>
              <a:rPr lang="en-US" dirty="0" err="1">
                <a:latin typeface="Consolas"/>
                <a:cs typeface="Consolas"/>
              </a:rPr>
              <a:t>x,y</a:t>
            </a:r>
            <a:r>
              <a:rPr lang="en-US" dirty="0">
                <a:latin typeface="Consolas"/>
                <a:cs typeface="Consolas"/>
              </a:rPr>
              <a:t>):</a:t>
            </a:r>
          </a:p>
          <a:p>
            <a:r>
              <a:rPr lang="en-US" dirty="0">
                <a:latin typeface="Consolas"/>
                <a:cs typeface="Consolas"/>
              </a:rPr>
              <a:t>	return </a:t>
            </a:r>
            <a:r>
              <a:rPr lang="en-US" dirty="0" err="1">
                <a:latin typeface="Consolas"/>
                <a:cs typeface="Consolas"/>
              </a:rPr>
              <a:t>x+y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44183" y="4916269"/>
            <a:ext cx="2035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def</a:t>
            </a:r>
            <a:r>
              <a:rPr lang="en-US" dirty="0">
                <a:latin typeface="Consolas"/>
                <a:cs typeface="Consolas"/>
              </a:rPr>
              <a:t> add(</a:t>
            </a:r>
            <a:r>
              <a:rPr lang="en-US" dirty="0" err="1">
                <a:latin typeface="Consolas"/>
                <a:cs typeface="Consolas"/>
              </a:rPr>
              <a:t>x,y</a:t>
            </a:r>
            <a:r>
              <a:rPr lang="en-US" dirty="0">
                <a:latin typeface="Consolas"/>
                <a:cs typeface="Consolas"/>
              </a:rPr>
              <a:t>):</a:t>
            </a:r>
          </a:p>
          <a:p>
            <a:r>
              <a:rPr lang="en-US" dirty="0">
                <a:latin typeface="Consolas"/>
                <a:cs typeface="Consolas"/>
              </a:rPr>
              <a:t>	return </a:t>
            </a:r>
            <a:r>
              <a:rPr lang="en-US" dirty="0" err="1">
                <a:latin typeface="Consolas"/>
                <a:cs typeface="Consolas"/>
              </a:rPr>
              <a:t>x+y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83917" y="1237475"/>
            <a:ext cx="9444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[x1,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x2,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x3,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x</a:t>
            </a:r>
            <a:r>
              <a:rPr lang="en-US" dirty="0" smtClean="0">
                <a:latin typeface="Consolas"/>
                <a:cs typeface="Consolas"/>
              </a:rPr>
              <a:t>333 ]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240265" y="3031786"/>
            <a:ext cx="9444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[x334,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x335,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336,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x</a:t>
            </a:r>
            <a:r>
              <a:rPr lang="en-US" dirty="0" smtClean="0">
                <a:latin typeface="Consolas"/>
                <a:cs typeface="Consolas"/>
              </a:rPr>
              <a:t>665]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240265" y="4860586"/>
            <a:ext cx="9444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[x666,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667,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668,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x</a:t>
            </a:r>
            <a:r>
              <a:rPr lang="en-US" dirty="0" smtClean="0">
                <a:latin typeface="Consolas"/>
                <a:cs typeface="Consolas"/>
              </a:rPr>
              <a:t>1000]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4955579" y="1632395"/>
            <a:ext cx="435269" cy="4541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4955579" y="3547386"/>
            <a:ext cx="435269" cy="4541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4955578" y="5407529"/>
            <a:ext cx="435269" cy="4541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791200" y="1643600"/>
            <a:ext cx="2768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/>
                <a:cs typeface="Consolas"/>
              </a:rPr>
              <a:t>p</a:t>
            </a:r>
            <a:r>
              <a:rPr lang="en-US" sz="1400" dirty="0" smtClean="0">
                <a:latin typeface="Consolas"/>
                <a:cs typeface="Consolas"/>
              </a:rPr>
              <a:t>artial_sum1=x1+x2+…+x333 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91200" y="3593068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/>
                <a:cs typeface="Consolas"/>
              </a:rPr>
              <a:t>p</a:t>
            </a:r>
            <a:r>
              <a:rPr lang="en-US" sz="1400" dirty="0" smtClean="0">
                <a:latin typeface="Consolas"/>
                <a:cs typeface="Consolas"/>
              </a:rPr>
              <a:t>artial_sum2=x334+x335+…+x665 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739702" y="5486062"/>
            <a:ext cx="3395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nsolas"/>
                <a:cs typeface="Consolas"/>
              </a:rPr>
              <a:t>partial_sum3=x666+x335+…+x1000 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13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71" grpId="0" animBg="1"/>
      <p:bldP spid="72" grpId="0" animBg="1"/>
      <p:bldP spid="73" grpId="0" animBg="1"/>
      <p:bldP spid="74" grpId="0"/>
      <p:bldP spid="75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/>
              <a:t>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8062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2" y="4538062"/>
            <a:ext cx="1209775" cy="1067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5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669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17" y="4538062"/>
            <a:ext cx="1209775" cy="1067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94" y="4538062"/>
            <a:ext cx="1209775" cy="10671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4936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32710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48" y="4538062"/>
            <a:ext cx="1209775" cy="1067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90" y="4538062"/>
            <a:ext cx="1209775" cy="10671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6302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10717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965" y="4538062"/>
            <a:ext cx="1209775" cy="10671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042" y="4538062"/>
            <a:ext cx="1209775" cy="10671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58411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41758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975" y="405026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par_sum1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66800" y="403860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par_sum2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2260141" y="40333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par_sum3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3516312" y="403403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par_sum4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4611726" y="4038600"/>
            <a:ext cx="4456074" cy="319445"/>
            <a:chOff x="4611726" y="4038600"/>
            <a:chExt cx="4456074" cy="319445"/>
          </a:xfrm>
        </p:grpSpPr>
        <p:sp>
          <p:nvSpPr>
            <p:cNvPr id="41" name="TextBox 40"/>
            <p:cNvSpPr txBox="1"/>
            <p:nvPr/>
          </p:nvSpPr>
          <p:spPr>
            <a:xfrm>
              <a:off x="4611726" y="4050268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par_sum5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02045" y="403860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par_sum6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34200" y="403860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par_sum7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88045" y="403860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par_sum8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7077" y="1417639"/>
            <a:ext cx="7539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Round 1: Move results to n/2 processors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31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3079 C -0.1099 -0.1544 -0.21927 -0.27755 -0.30278 -0.27848 C -0.38629 -0.27963 -0.5007 -0.03611 -0.5007 -0.03588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/>
              <a:t>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8062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2" y="4538062"/>
            <a:ext cx="1209775" cy="1067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5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669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17" y="4538062"/>
            <a:ext cx="1209775" cy="1067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94" y="4538062"/>
            <a:ext cx="1209775" cy="10671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4936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32710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48" y="4538062"/>
            <a:ext cx="1209775" cy="1067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90" y="4538062"/>
            <a:ext cx="1209775" cy="10671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6302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10717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965" y="4538062"/>
            <a:ext cx="1209775" cy="10671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042" y="4538062"/>
            <a:ext cx="1209775" cy="10671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58411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41758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-76200" y="4050268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par_sum1+5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26463" y="4038600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par_sum2+6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2209800" y="403333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par_sum3+7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3516312" y="4034031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par_sum4+8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7077" y="1417639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Round 1: Combine results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84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/>
              <a:t>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8062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2" y="4538062"/>
            <a:ext cx="1209775" cy="1067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5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669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17" y="4538062"/>
            <a:ext cx="1209775" cy="1067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94" y="4538062"/>
            <a:ext cx="1209775" cy="10671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4936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32710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48" y="4538062"/>
            <a:ext cx="1209775" cy="1067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90" y="4538062"/>
            <a:ext cx="1209775" cy="10671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6302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10717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65" y="4538062"/>
            <a:ext cx="1209775" cy="10671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42" y="4538062"/>
            <a:ext cx="1209775" cy="10671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58411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41758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-76200" y="4050268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par_sum1+5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26463" y="4038600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par_sum2+6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209800" y="4033335"/>
            <a:ext cx="2362200" cy="308473"/>
            <a:chOff x="2209800" y="4033335"/>
            <a:chExt cx="2362200" cy="308473"/>
          </a:xfrm>
        </p:grpSpPr>
        <p:sp>
          <p:nvSpPr>
            <p:cNvPr id="39" name="TextBox 38"/>
            <p:cNvSpPr txBox="1"/>
            <p:nvPr/>
          </p:nvSpPr>
          <p:spPr>
            <a:xfrm>
              <a:off x="2209800" y="4033335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par_sum3+7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88663" y="4034031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par_sum4+8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7077" y="1417639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Round 2: Repeat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67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023 L 0.01389 0.00046 C 0.00886 -0.01227 0.00452 -0.025 -0.00104 -0.03681 C -0.00694 -0.04884 -0.03576 -0.07222 -0.03732 -0.07361 C -0.04149 -0.07755 -0.04548 -0.08195 -0.05 -0.08496 C -0.06944 -0.09792 -0.04548 -0.08218 -0.07343 -0.09908 C -0.07639 -0.10093 -0.07899 -0.10324 -0.08194 -0.10486 C -0.08402 -0.10602 -0.08628 -0.10648 -0.08836 -0.10764 C -0.09184 -0.10949 -0.09531 -0.11181 -0.09895 -0.11343 C -0.10173 -0.11459 -0.10468 -0.11505 -0.10746 -0.11621 C -0.1118 -0.11783 -0.11597 -0.12037 -0.12031 -0.12176 C -0.12517 -0.12338 -0.1302 -0.12361 -0.13524 -0.12454 C -0.15225 -0.12269 -0.16927 -0.12153 -0.18628 -0.11898 C -0.19566 -0.11759 -0.1901 -0.11482 -0.19895 -0.11042 C -0.20243 -0.1088 -0.20607 -0.10857 -0.20972 -0.10764 C -0.21961 -0.09421 -0.21441 -0.10255 -0.22448 -0.08218 C -0.22604 -0.0794 -0.22673 -0.07546 -0.22882 -0.07361 L -0.23524 -0.06806 L -0.24375 -0.05093 L -0.24791 -0.04236 L -0.25 -0.03403 L -0.25 -0.0338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-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/>
              <a:t>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8062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2" y="4538062"/>
            <a:ext cx="1209775" cy="1067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5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669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17" y="4538062"/>
            <a:ext cx="1209775" cy="1067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94" y="4538062"/>
            <a:ext cx="1209775" cy="10671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4936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32710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48" y="4538062"/>
            <a:ext cx="1209775" cy="1067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90" y="4538062"/>
            <a:ext cx="1209775" cy="10671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6302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10717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965" y="4538062"/>
            <a:ext cx="1209775" cy="10671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042" y="4538062"/>
            <a:ext cx="1209775" cy="10671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58411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41758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567" y="405026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par_sum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177031" y="403860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par_sum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7077" y="1417639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Round 3: Repeat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7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6.66667E-6 L 2.77778E-7 6.66667E-6 C -0.00105 -0.01134 -0.00018 -0.02708 -0.00643 -0.03703 C -0.00886 -0.0405 -0.01216 -0.04282 -0.01493 -0.0456 C -0.01719 -0.05023 -0.01841 -0.05578 -0.02136 -0.05972 C -0.02796 -0.06851 -0.03872 -0.07106 -0.04688 -0.07384 C -0.05834 -0.078 -0.0533 -0.07592 -0.06598 -0.07962 C -0.08507 -0.08518 -0.06233 -0.07962 -0.08733 -0.08518 C -0.09584 -0.08333 -0.10487 -0.08379 -0.11285 -0.07962 C -0.11615 -0.07777 -0.11754 -0.07245 -0.11927 -0.06828 C -0.12344 -0.05856 -0.11945 -0.05948 -0.12344 -0.04837 C -0.12518 -0.04421 -0.12778 -0.04073 -0.12987 -0.03703 C -0.1323 -0.01805 -0.13195 -0.01411 -0.13195 -0.02569 L -0.13195 -0.02569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Communication Costs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8062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2" y="4538062"/>
            <a:ext cx="1209775" cy="1067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5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669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17" y="4538062"/>
            <a:ext cx="1209775" cy="1067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94" y="4538062"/>
            <a:ext cx="1209775" cy="10671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4936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32710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48" y="4538062"/>
            <a:ext cx="1209775" cy="1067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90" y="4538062"/>
            <a:ext cx="1209775" cy="10671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63023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10717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65" y="4538062"/>
            <a:ext cx="1209775" cy="10671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42" y="4538062"/>
            <a:ext cx="1209775" cy="10671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58411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41758" y="5650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567" y="405026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</a:t>
            </a:r>
            <a:r>
              <a:rPr lang="en-US" sz="1400" dirty="0" err="1" smtClean="0"/>
              <a:t>otal_sum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6646" y="1143000"/>
            <a:ext cx="933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 #of rounds</a:t>
            </a:r>
            <a:r>
              <a:rPr lang="en-US" sz="3200" dirty="0"/>
              <a:t> </a:t>
            </a:r>
            <a:r>
              <a:rPr lang="en-US" sz="3200" dirty="0" smtClean="0"/>
              <a:t>for             processors:                  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0" y="1676400"/>
            <a:ext cx="6104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Total #of </a:t>
            </a:r>
            <a:r>
              <a:rPr lang="en-US" sz="3200" dirty="0" smtClean="0"/>
              <a:t>messages:                  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2590800"/>
            <a:ext cx="1685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Round 1:   </a:t>
            </a:r>
          </a:p>
          <a:p>
            <a:r>
              <a:rPr lang="en-US" dirty="0" smtClean="0"/>
              <a:t>Round 2: </a:t>
            </a:r>
          </a:p>
          <a:p>
            <a:endParaRPr lang="en-US" dirty="0"/>
          </a:p>
          <a:p>
            <a:r>
              <a:rPr lang="en-US" dirty="0" smtClean="0"/>
              <a:t>Round log n:   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85" y="2593064"/>
            <a:ext cx="433714" cy="291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601" y="2921892"/>
            <a:ext cx="441599" cy="2917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352800"/>
            <a:ext cx="469900" cy="63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109" y="3516944"/>
            <a:ext cx="104091" cy="2168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9916" y="1201365"/>
            <a:ext cx="1282700" cy="419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6277" y="1295400"/>
            <a:ext cx="1801092" cy="4040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4295" y="2438400"/>
            <a:ext cx="4960105" cy="176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8392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Reduce </a:t>
            </a:r>
            <a:r>
              <a:rPr lang="en-US" b="1" dirty="0" smtClean="0"/>
              <a:t>ships aggregated data around</a:t>
            </a:r>
            <a:endParaRPr lang="en-US" b="1" dirty="0"/>
          </a:p>
          <a:p>
            <a:pPr>
              <a:buFont typeface="Wingdings" charset="2"/>
              <a:buChar char="q"/>
            </a:pPr>
            <a:r>
              <a:rPr lang="el-GR" b="1" dirty="0"/>
              <a:t>Θ</a:t>
            </a:r>
            <a:r>
              <a:rPr lang="en-US" b="1" dirty="0" smtClean="0"/>
              <a:t>(n) messages</a:t>
            </a:r>
            <a:r>
              <a:rPr lang="el-GR" b="1" dirty="0" smtClean="0"/>
              <a:t> </a:t>
            </a:r>
            <a:r>
              <a:rPr lang="en-US" dirty="0" smtClean="0"/>
              <a:t>for n processors</a:t>
            </a:r>
            <a:r>
              <a:rPr lang="en-US" b="1" dirty="0" smtClean="0"/>
              <a:t> 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Message size </a:t>
            </a:r>
            <a:r>
              <a:rPr lang="en-US" b="1" dirty="0" smtClean="0"/>
              <a:t>may increase </a:t>
            </a:r>
            <a:r>
              <a:rPr lang="en-US" dirty="0" smtClean="0"/>
              <a:t>with each aggregation!!!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Communication Costs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971800" y="4495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def</a:t>
            </a:r>
            <a:r>
              <a:rPr lang="en-US" dirty="0">
                <a:latin typeface="Consolas"/>
                <a:cs typeface="Consolas"/>
              </a:rPr>
              <a:t> add(</a:t>
            </a:r>
            <a:r>
              <a:rPr lang="en-US" dirty="0" err="1">
                <a:latin typeface="Consolas"/>
                <a:cs typeface="Consolas"/>
              </a:rPr>
              <a:t>x,y</a:t>
            </a:r>
            <a:r>
              <a:rPr lang="en-US" dirty="0">
                <a:latin typeface="Consolas"/>
                <a:cs typeface="Consolas"/>
              </a:rPr>
              <a:t>):</a:t>
            </a:r>
          </a:p>
          <a:p>
            <a:r>
              <a:rPr lang="en-US" dirty="0">
                <a:latin typeface="Consolas"/>
                <a:cs typeface="Consolas"/>
              </a:rPr>
              <a:t>	return </a:t>
            </a:r>
            <a:r>
              <a:rPr lang="en-US" dirty="0" err="1">
                <a:latin typeface="Consolas"/>
                <a:cs typeface="Consolas"/>
              </a:rPr>
              <a:t>x+y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401457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Wingdings" charset="2"/>
              <a:buChar char="q"/>
            </a:pPr>
            <a:r>
              <a:rPr lang="en-US" sz="2400" dirty="0"/>
              <a:t>Compare, e.g.,</a:t>
            </a:r>
          </a:p>
          <a:p>
            <a:pPr lvl="1">
              <a:buFont typeface="Wingdings" charset="2"/>
              <a:buChar char="q"/>
            </a:pPr>
            <a:endParaRPr lang="en-US" sz="2400" dirty="0"/>
          </a:p>
          <a:p>
            <a:pPr lvl="1">
              <a:buFont typeface="Wingdings" charset="2"/>
              <a:buChar char="q"/>
            </a:pPr>
            <a:endParaRPr lang="en-US" sz="2400" dirty="0"/>
          </a:p>
          <a:p>
            <a:pPr lvl="1"/>
            <a:r>
              <a:rPr lang="en-US" sz="2400" dirty="0"/>
              <a:t>applied to </a:t>
            </a:r>
            <a:r>
              <a:rPr lang="en-US" sz="2400" b="1" dirty="0"/>
              <a:t>numbers</a:t>
            </a:r>
            <a:r>
              <a:rPr lang="en-US" sz="2400" dirty="0"/>
              <a:t> vs. applied to </a:t>
            </a:r>
            <a:r>
              <a:rPr lang="en-US" sz="2400" b="1" dirty="0"/>
              <a:t>strings</a:t>
            </a:r>
            <a:r>
              <a:rPr lang="en-US" sz="2400" dirty="0"/>
              <a:t> or </a:t>
            </a:r>
            <a:r>
              <a:rPr lang="en-US" sz="2400" b="1" dirty="0"/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18907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Useful 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479425" y="1143000"/>
            <a:ext cx="861060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 err="1">
                <a:latin typeface="Consolas"/>
                <a:cs typeface="Consolas"/>
              </a:rPr>
              <a:t>nums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sc.parallelize</a:t>
            </a:r>
            <a:r>
              <a:rPr lang="en-US" dirty="0">
                <a:latin typeface="Consolas"/>
                <a:cs typeface="Consolas"/>
              </a:rPr>
              <a:t>([1, 2, 3])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Retrieve RDD contents as a local collection</a:t>
            </a:r>
            <a:br>
              <a:rPr lang="en-US" dirty="0">
                <a:solidFill>
                  <a:srgbClr val="008040"/>
                </a:solidFill>
                <a:latin typeface="Consolas"/>
                <a:cs typeface="Consolas"/>
              </a:rPr>
            </a:br>
            <a:r>
              <a:rPr lang="en-US" dirty="0" err="1">
                <a:latin typeface="Consolas"/>
                <a:cs typeface="Consolas"/>
              </a:rPr>
              <a:t>nums.</a:t>
            </a:r>
            <a:r>
              <a:rPr lang="en-US" dirty="0" err="1">
                <a:solidFill>
                  <a:srgbClr val="3366FF"/>
                </a:solidFill>
                <a:latin typeface="Consolas"/>
                <a:cs typeface="Consolas"/>
              </a:rPr>
              <a:t>collect</a:t>
            </a:r>
            <a:r>
              <a:rPr lang="en-US" dirty="0">
                <a:latin typeface="Consolas"/>
                <a:cs typeface="Consolas"/>
              </a:rPr>
              <a:t>()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=&gt; [1, 2, 3]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Return </a:t>
            </a: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K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elements</a:t>
            </a:r>
            <a:br>
              <a:rPr lang="en-US" dirty="0">
                <a:solidFill>
                  <a:srgbClr val="008040"/>
                </a:solidFill>
                <a:latin typeface="Consolas"/>
                <a:cs typeface="Consolas"/>
              </a:rPr>
            </a:br>
            <a:r>
              <a:rPr lang="en-US" dirty="0" err="1">
                <a:latin typeface="Consolas"/>
                <a:cs typeface="Consolas"/>
              </a:rPr>
              <a:t>nums.</a:t>
            </a:r>
            <a:r>
              <a:rPr lang="en-US" dirty="0" err="1">
                <a:solidFill>
                  <a:srgbClr val="3366FF"/>
                </a:solidFill>
                <a:latin typeface="Consolas"/>
                <a:cs typeface="Consolas"/>
              </a:rPr>
              <a:t>take</a:t>
            </a:r>
            <a:r>
              <a:rPr lang="en-US" dirty="0">
                <a:latin typeface="Consolas"/>
                <a:cs typeface="Consolas"/>
              </a:rPr>
              <a:t>(2)  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=&gt; [1, 2]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Count number of elements</a:t>
            </a:r>
            <a:br>
              <a:rPr lang="en-US" dirty="0">
                <a:solidFill>
                  <a:srgbClr val="008040"/>
                </a:solidFill>
                <a:latin typeface="Consolas"/>
                <a:cs typeface="Consolas"/>
              </a:rPr>
            </a:br>
            <a:r>
              <a:rPr lang="en-US" dirty="0" err="1">
                <a:latin typeface="Consolas"/>
                <a:cs typeface="Consolas"/>
              </a:rPr>
              <a:t>nums.</a:t>
            </a:r>
            <a:r>
              <a:rPr lang="en-US" dirty="0" err="1">
                <a:solidFill>
                  <a:srgbClr val="3366FF"/>
                </a:solidFill>
                <a:latin typeface="Consolas"/>
                <a:cs typeface="Consolas"/>
              </a:rPr>
              <a:t>count</a:t>
            </a:r>
            <a:r>
              <a:rPr lang="en-US" dirty="0">
                <a:latin typeface="Consolas"/>
                <a:cs typeface="Consolas"/>
              </a:rPr>
              <a:t>()  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=&gt; </a:t>
            </a: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3</a:t>
            </a:r>
            <a:endParaRPr lang="en-US" sz="1000" dirty="0">
              <a:solidFill>
                <a:srgbClr val="008040"/>
              </a:solidFill>
              <a:latin typeface="Consolas"/>
              <a:cs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7382" y="2319133"/>
            <a:ext cx="264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2800"/>
                </a:solidFill>
              </a:rPr>
              <a:t>Exercise: how would I </a:t>
            </a:r>
            <a:r>
              <a:rPr lang="en-US" b="1" smtClean="0">
                <a:solidFill>
                  <a:srgbClr val="FF2800"/>
                </a:solidFill>
              </a:rPr>
              <a:t>implement these </a:t>
            </a:r>
            <a:r>
              <a:rPr lang="en-US" b="1" dirty="0" smtClean="0">
                <a:solidFill>
                  <a:srgbClr val="FF2800"/>
                </a:solidFill>
              </a:rPr>
              <a:t>with a reduce?</a:t>
            </a:r>
            <a:endParaRPr lang="en-US" b="1" dirty="0">
              <a:solidFill>
                <a:srgbClr val="FF28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029200" y="2438400"/>
            <a:ext cx="1241425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733800" y="2780798"/>
            <a:ext cx="2533584" cy="133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Useful 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50825" y="1143000"/>
            <a:ext cx="883920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 err="1">
                <a:latin typeface="Consolas"/>
                <a:cs typeface="Consolas"/>
              </a:rPr>
              <a:t>nums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sc.parallelize</a:t>
            </a:r>
            <a:r>
              <a:rPr lang="en-US" dirty="0">
                <a:latin typeface="Consolas"/>
                <a:cs typeface="Consolas"/>
              </a:rPr>
              <a:t>([1, </a:t>
            </a:r>
            <a:r>
              <a:rPr lang="en-US" dirty="0" smtClean="0">
                <a:latin typeface="Consolas"/>
                <a:cs typeface="Consolas"/>
              </a:rPr>
              <a:t>5, 6, 3, 1, 2 ])</a:t>
            </a:r>
            <a:endParaRPr lang="en-US" dirty="0">
              <a:latin typeface="Consolas"/>
              <a:cs typeface="Consolas"/>
            </a:endParaRPr>
          </a:p>
          <a:p>
            <a:pPr>
              <a:spcBef>
                <a:spcPts val="3000"/>
              </a:spcBef>
            </a:pP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Get the N elements from a RDD ordered in ascending order or as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# specified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by the optional key function.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Consolas"/>
                <a:cs typeface="Consolas"/>
              </a:rPr>
              <a:t>nums.</a:t>
            </a:r>
            <a:r>
              <a:rPr lang="en-US" dirty="0" err="1" smtClean="0">
                <a:solidFill>
                  <a:srgbClr val="3366FF"/>
                </a:solidFill>
                <a:latin typeface="Consolas"/>
                <a:cs typeface="Consolas"/>
              </a:rPr>
              <a:t>takeOrdered</a:t>
            </a:r>
            <a:r>
              <a:rPr lang="en-US" dirty="0" smtClean="0">
                <a:latin typeface="Consolas"/>
                <a:cs typeface="Consolas"/>
              </a:rPr>
              <a:t>(3)  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=&gt; </a:t>
            </a: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[1, 1,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2]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 smtClean="0">
                <a:latin typeface="Consolas"/>
                <a:cs typeface="Consolas"/>
              </a:rPr>
              <a:t>nums.</a:t>
            </a:r>
            <a:r>
              <a:rPr lang="en-US" dirty="0" err="1" smtClean="0">
                <a:solidFill>
                  <a:srgbClr val="3366FF"/>
                </a:solidFill>
                <a:latin typeface="Consolas"/>
                <a:cs typeface="Consolas"/>
              </a:rPr>
              <a:t>takeOrdered</a:t>
            </a:r>
            <a:r>
              <a:rPr lang="en-US" dirty="0" smtClean="0">
                <a:latin typeface="Consolas"/>
                <a:cs typeface="Consolas"/>
              </a:rPr>
              <a:t>(3, key=lambda(x):-x)  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# =&gt; </a:t>
            </a: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[6,5,3]</a:t>
            </a:r>
            <a:endParaRPr lang="en-US" sz="1000" dirty="0">
              <a:solidFill>
                <a:srgbClr val="008040"/>
              </a:solidFill>
              <a:latin typeface="Consolas"/>
              <a:cs typeface="Consolas"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dirty="0">
                <a:solidFill>
                  <a:srgbClr val="008040"/>
                </a:solidFill>
                <a:latin typeface="Consolas"/>
                <a:cs typeface="Consolas"/>
              </a:rPr>
              <a:t>Write elements to a text file</a:t>
            </a:r>
            <a:br>
              <a:rPr lang="en-US" dirty="0">
                <a:solidFill>
                  <a:srgbClr val="008040"/>
                </a:solidFill>
                <a:latin typeface="Consolas"/>
                <a:cs typeface="Consolas"/>
              </a:rPr>
            </a:br>
            <a:r>
              <a:rPr lang="en-US" dirty="0" err="1" smtClean="0">
                <a:latin typeface="Consolas"/>
                <a:cs typeface="Consolas"/>
              </a:rPr>
              <a:t>nums.</a:t>
            </a:r>
            <a:r>
              <a:rPr lang="en-US" dirty="0" err="1" smtClean="0">
                <a:solidFill>
                  <a:srgbClr val="3366FF"/>
                </a:solidFill>
                <a:latin typeface="Consolas"/>
                <a:cs typeface="Consolas"/>
              </a:rPr>
              <a:t>saveAsTextFile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000090"/>
                </a:solidFill>
                <a:latin typeface="Consolas"/>
                <a:cs typeface="Consolas"/>
              </a:rPr>
              <a:t>"</a:t>
            </a:r>
            <a:r>
              <a:rPr lang="en-US" dirty="0" err="1" smtClean="0">
                <a:solidFill>
                  <a:srgbClr val="000090"/>
                </a:solidFill>
                <a:latin typeface="Consolas"/>
                <a:cs typeface="Consolas"/>
              </a:rPr>
              <a:t>file.txt</a:t>
            </a:r>
            <a:r>
              <a:rPr lang="en-US" dirty="0">
                <a:solidFill>
                  <a:srgbClr val="000090"/>
                </a:solidFill>
                <a:latin typeface="Consolas"/>
                <a:cs typeface="Consolas"/>
              </a:rPr>
              <a:t>"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solidFill>
                <a:srgbClr val="00804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18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Key-Value Pairs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025" y="1600200"/>
            <a:ext cx="66071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4700" lvl="0" indent="-457200" defTabSz="914400">
              <a:spcBef>
                <a:spcPts val="1800"/>
              </a:spcBef>
              <a:buClr>
                <a:srgbClr val="D11349"/>
              </a:buClr>
              <a:buSzPct val="100000"/>
              <a:buFont typeface="Wingdings" charset="2"/>
              <a:buChar char="q"/>
            </a:pPr>
            <a:r>
              <a:rPr lang="en-US" sz="2000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 </a:t>
            </a:r>
            <a:r>
              <a:rPr lang="en-US" sz="2000" kern="0" dirty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RDDs of </a:t>
            </a:r>
            <a:r>
              <a:rPr lang="en-US" sz="2000" b="1" kern="0" dirty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key-value </a:t>
            </a:r>
            <a:r>
              <a:rPr lang="en-US" sz="2000" b="1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pairs </a:t>
            </a:r>
            <a:r>
              <a:rPr lang="en-US" sz="2000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play a special role in Spark</a:t>
            </a:r>
            <a:endParaRPr lang="en-US" sz="2000" b="1" kern="0" dirty="0">
              <a:solidFill>
                <a:srgbClr val="0C0F20"/>
              </a:solidFill>
              <a:latin typeface="Arial"/>
              <a:ea typeface="ヒラギノ角ゴ ProN W3"/>
              <a:cs typeface="ヒラギノ角ゴ ProN W3"/>
              <a:sym typeface="Arial" charset="0"/>
            </a:endParaRPr>
          </a:p>
          <a:p>
            <a:pPr marL="774700" lvl="0" indent="-457200" defTabSz="914400">
              <a:spcBef>
                <a:spcPts val="3000"/>
              </a:spcBef>
              <a:buClr>
                <a:srgbClr val="D11349"/>
              </a:buClr>
              <a:buSzPct val="100000"/>
              <a:buFont typeface="Wingdings" charset="2"/>
              <a:buChar char="q"/>
            </a:pPr>
            <a:r>
              <a:rPr lang="en-US" sz="2000" kern="0" dirty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Python</a:t>
            </a:r>
            <a:r>
              <a:rPr lang="en-US" sz="2000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: a pair is a </a:t>
            </a:r>
            <a:r>
              <a:rPr lang="en-US" sz="2000" b="1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tuple</a:t>
            </a:r>
            <a:r>
              <a:rPr lang="en-US" sz="2000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 of </a:t>
            </a:r>
            <a:r>
              <a:rPr lang="en-US" sz="2000" b="1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two elements</a:t>
            </a:r>
            <a:r>
              <a:rPr lang="en-US" sz="2000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:</a:t>
            </a:r>
          </a:p>
          <a:p>
            <a:pPr marL="317500" lvl="0" defTabSz="914400">
              <a:spcBef>
                <a:spcPts val="3000"/>
              </a:spcBef>
              <a:buClr>
                <a:srgbClr val="D11349"/>
              </a:buClr>
              <a:buSzPct val="100000"/>
            </a:pPr>
            <a:r>
              <a:rPr lang="en-US" sz="2000" kern="0" dirty="0" smtClean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  </a:t>
            </a:r>
            <a:r>
              <a:rPr lang="en-US" sz="2000" kern="0" dirty="0">
                <a:solidFill>
                  <a:srgbClr val="0C0F20"/>
                </a:solidFill>
                <a:latin typeface="Arial"/>
                <a:ea typeface="ヒラギノ角ゴ ProN W3"/>
                <a:cs typeface="ヒラギノ角ゴ ProN W3"/>
                <a:sym typeface="Arial" charset="0"/>
              </a:rPr>
              <a:t>		</a:t>
            </a:r>
            <a:r>
              <a:rPr lang="en-US" kern="0" dirty="0" smtClean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pair </a:t>
            </a:r>
            <a:r>
              <a:rPr lang="en-US" kern="0" dirty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= (a, b)</a:t>
            </a:r>
          </a:p>
          <a:p>
            <a:pPr marL="941832" defTabSz="914400">
              <a:spcBef>
                <a:spcPts val="0"/>
              </a:spcBef>
              <a:buClr>
                <a:srgbClr val="D11349"/>
              </a:buClr>
              <a:buSzPct val="100000"/>
            </a:pPr>
            <a:r>
              <a:rPr lang="en-US" kern="0" dirty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	</a:t>
            </a:r>
            <a:r>
              <a:rPr lang="en-US" kern="0" dirty="0" smtClean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pair[0</a:t>
            </a:r>
            <a:r>
              <a:rPr lang="en-US" kern="0" dirty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] </a:t>
            </a:r>
            <a:r>
              <a:rPr lang="en-US" kern="0" dirty="0">
                <a:solidFill>
                  <a:srgbClr val="00800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# =&gt; a</a:t>
            </a:r>
          </a:p>
          <a:p>
            <a:pPr marL="1399032" lvl="1" defTabSz="914400">
              <a:spcBef>
                <a:spcPts val="0"/>
              </a:spcBef>
              <a:buClr>
                <a:srgbClr val="D11349"/>
              </a:buClr>
              <a:buSzPct val="100000"/>
            </a:pPr>
            <a:r>
              <a:rPr lang="en-US" kern="0" dirty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	</a:t>
            </a:r>
            <a:r>
              <a:rPr lang="en-US" kern="0" dirty="0" smtClean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pair[1</a:t>
            </a:r>
            <a:r>
              <a:rPr lang="en-US" kern="0" dirty="0">
                <a:solidFill>
                  <a:srgbClr val="0C0F2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] </a:t>
            </a:r>
            <a:r>
              <a:rPr lang="en-US" kern="0" dirty="0">
                <a:solidFill>
                  <a:srgbClr val="008000"/>
                </a:solidFill>
                <a:latin typeface="Consolas"/>
                <a:ea typeface="ヒラギノ角ゴ ProN W3"/>
                <a:cs typeface="Consolas"/>
                <a:sym typeface="Arial" charset="0"/>
              </a:rPr>
              <a:t># =&gt; b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91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Resilient Distributed Datasets </a:t>
            </a:r>
            <a:r>
              <a:rPr lang="en-US" dirty="0"/>
              <a:t>(RDDs)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22" y="2366799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08" y="1657096"/>
            <a:ext cx="1209775" cy="1067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07" y="3441970"/>
            <a:ext cx="1209775" cy="10671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33" y="5187798"/>
            <a:ext cx="1209775" cy="1067144"/>
          </a:xfrm>
          <a:prstGeom prst="rect">
            <a:avLst/>
          </a:prstGeom>
        </p:spPr>
      </p:pic>
      <p:pic>
        <p:nvPicPr>
          <p:cNvPr id="12" name="Picture 11" descr="d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71293"/>
            <a:ext cx="453003" cy="501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53192" y="19929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driver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77192" y="1371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853392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90629" y="4888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831421" y="1412675"/>
            <a:ext cx="774571" cy="658618"/>
            <a:chOff x="6831421" y="1412675"/>
            <a:chExt cx="774571" cy="658618"/>
          </a:xfrm>
        </p:grpSpPr>
        <p:sp>
          <p:nvSpPr>
            <p:cNvPr id="21" name="Snip Single Corner Rectangle 20"/>
            <p:cNvSpPr/>
            <p:nvPr/>
          </p:nvSpPr>
          <p:spPr>
            <a:xfrm>
              <a:off x="6978195" y="1412675"/>
              <a:ext cx="449159" cy="608250"/>
            </a:xfrm>
            <a:prstGeom prst="snip1Rect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978195" y="1657096"/>
              <a:ext cx="547299" cy="4141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1421" y="168806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part 1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843992" y="3167203"/>
            <a:ext cx="774571" cy="1099997"/>
            <a:chOff x="6843992" y="3167203"/>
            <a:chExt cx="774571" cy="1099997"/>
          </a:xfrm>
        </p:grpSpPr>
        <p:sp>
          <p:nvSpPr>
            <p:cNvPr id="19" name="Snip Single Corner Rectangle 18"/>
            <p:cNvSpPr/>
            <p:nvPr/>
          </p:nvSpPr>
          <p:spPr>
            <a:xfrm>
              <a:off x="7004432" y="3336747"/>
              <a:ext cx="449159" cy="608250"/>
            </a:xfrm>
            <a:prstGeom prst="snip1Rect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920192" y="3167203"/>
              <a:ext cx="547299" cy="4141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96392" y="3810000"/>
              <a:ext cx="547299" cy="4141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43992" y="389786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</a:t>
              </a:r>
              <a:r>
                <a:rPr lang="en-US" smtClean="0"/>
                <a:t>art 2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843992" y="5148403"/>
            <a:ext cx="774571" cy="1099997"/>
            <a:chOff x="6843992" y="5148403"/>
            <a:chExt cx="774571" cy="1099997"/>
          </a:xfrm>
        </p:grpSpPr>
        <p:sp>
          <p:nvSpPr>
            <p:cNvPr id="20" name="Snip Single Corner Rectangle 19"/>
            <p:cNvSpPr/>
            <p:nvPr/>
          </p:nvSpPr>
          <p:spPr>
            <a:xfrm>
              <a:off x="7004433" y="5182950"/>
              <a:ext cx="449159" cy="608250"/>
            </a:xfrm>
            <a:prstGeom prst="snip1Rect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20192" y="5148403"/>
              <a:ext cx="547299" cy="4141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43992" y="587906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art 3</a:t>
              </a:r>
              <a:endParaRPr lang="en-US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7739852" y="1376561"/>
            <a:ext cx="13244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[line1,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line3,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line333 ]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96200" y="3170872"/>
            <a:ext cx="13244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[line334,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line335,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line336,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line665]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96200" y="4999672"/>
            <a:ext cx="13244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[line666,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line667,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line668,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l</a:t>
            </a:r>
            <a:r>
              <a:rPr lang="en-US" dirty="0" smtClean="0">
                <a:latin typeface="Consolas"/>
                <a:cs typeface="Consolas"/>
              </a:rPr>
              <a:t>ine1000]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014" y="3962400"/>
            <a:ext cx="474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latin typeface="Consolas"/>
                <a:cs typeface="Consolas"/>
              </a:rPr>
              <a:t>myrdd</a:t>
            </a:r>
            <a:r>
              <a:rPr lang="en-US" dirty="0" smtClean="0">
                <a:latin typeface="Consolas"/>
                <a:cs typeface="Consolas"/>
              </a:rPr>
              <a:t>=</a:t>
            </a:r>
            <a:r>
              <a:rPr lang="en-US" dirty="0" err="1" smtClean="0">
                <a:latin typeface="Consolas"/>
                <a:cs typeface="Consolas"/>
              </a:rPr>
              <a:t>sc.textFile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smtClean="0">
                <a:solidFill>
                  <a:srgbClr val="000090"/>
                </a:solidFill>
                <a:latin typeface="Consolas"/>
                <a:cs typeface="Consolas"/>
              </a:rPr>
              <a:t>“</a:t>
            </a:r>
            <a:r>
              <a:rPr lang="en-US" dirty="0" err="1" smtClean="0">
                <a:solidFill>
                  <a:srgbClr val="000090"/>
                </a:solidFill>
                <a:latin typeface="Consolas"/>
                <a:cs typeface="Consolas"/>
              </a:rPr>
              <a:t>WarAndPeace.txt</a:t>
            </a:r>
            <a:r>
              <a:rPr lang="en-US" dirty="0">
                <a:solidFill>
                  <a:srgbClr val="000090"/>
                </a:solidFill>
                <a:latin typeface="Consolas"/>
                <a:cs typeface="Consolas"/>
              </a:rPr>
              <a:t>”</a:t>
            </a:r>
            <a:r>
              <a:rPr lang="en-US" dirty="0">
                <a:latin typeface="Consolas"/>
                <a:cs typeface="Consolas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825" y="4604346"/>
            <a:ext cx="4347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Think: </a:t>
            </a:r>
            <a:r>
              <a:rPr lang="en-US" dirty="0" err="1"/>
              <a:t>my</a:t>
            </a:r>
            <a:r>
              <a:rPr lang="en-US" dirty="0" err="1">
                <a:latin typeface="Consolas"/>
                <a:cs typeface="Consolas"/>
              </a:rPr>
              <a:t>rdd</a:t>
            </a:r>
            <a:r>
              <a:rPr lang="en-US" dirty="0"/>
              <a:t>  is a </a:t>
            </a:r>
            <a:r>
              <a:rPr lang="en-US" dirty="0" smtClean="0"/>
              <a:t>distributed list, </a:t>
            </a:r>
            <a:r>
              <a:rPr lang="en-US" b="1" dirty="0" smtClean="0"/>
              <a:t>but..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-83259" y="5004510"/>
            <a:ext cx="7727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charset="2"/>
              <a:buChar char="q"/>
            </a:pPr>
            <a:r>
              <a:rPr lang="en-US" dirty="0"/>
              <a:t>You </a:t>
            </a:r>
            <a:r>
              <a:rPr lang="en-US" b="1" dirty="0"/>
              <a:t>cannot change</a:t>
            </a:r>
            <a:r>
              <a:rPr lang="en-US" dirty="0"/>
              <a:t> it, 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Cannot </a:t>
            </a:r>
            <a:r>
              <a:rPr lang="en-US" b="1" dirty="0"/>
              <a:t>see individual elements </a:t>
            </a:r>
            <a:r>
              <a:rPr lang="en-US" dirty="0"/>
              <a:t>(e.g., 5</a:t>
            </a:r>
            <a:r>
              <a:rPr lang="en-US" baseline="30000" dirty="0"/>
              <a:t>th</a:t>
            </a:r>
            <a:r>
              <a:rPr lang="en-US" dirty="0"/>
              <a:t> element)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Can only interact with it through </a:t>
            </a:r>
            <a:r>
              <a:rPr lang="en-US" b="1" dirty="0"/>
              <a:t>specific ops</a:t>
            </a:r>
          </a:p>
        </p:txBody>
      </p:sp>
    </p:spTree>
    <p:extLst>
      <p:ext uri="{BB962C8B-B14F-4D97-AF65-F5344CB8AC3E}">
        <p14:creationId xmlns:p14="http://schemas.microsoft.com/office/powerpoint/2010/main" val="16588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1147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pets = </a:t>
            </a:r>
            <a:r>
              <a:rPr lang="en-US" sz="2000" dirty="0" err="1">
                <a:latin typeface="Consolas"/>
                <a:cs typeface="Consolas"/>
              </a:rPr>
              <a:t>sc.parallelize</a:t>
            </a:r>
            <a:r>
              <a:rPr lang="en-US" sz="2000" dirty="0">
                <a:latin typeface="Consolas"/>
                <a:cs typeface="Consolas"/>
              </a:rPr>
              <a:t>([(</a:t>
            </a:r>
            <a:r>
              <a:rPr lang="fr-FR" sz="2000" dirty="0">
                <a:solidFill>
                  <a:srgbClr val="000090"/>
                </a:solidFill>
                <a:latin typeface="Consolas"/>
                <a:cs typeface="Consolas"/>
              </a:rPr>
              <a:t>'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cat</a:t>
            </a:r>
            <a:r>
              <a:rPr lang="fr-FR" sz="2000" dirty="0">
                <a:solidFill>
                  <a:srgbClr val="000090"/>
                </a:solidFill>
                <a:latin typeface="Consolas"/>
                <a:cs typeface="Consolas"/>
              </a:rPr>
              <a:t>'</a:t>
            </a:r>
            <a:r>
              <a:rPr lang="en-US" sz="2000" dirty="0">
                <a:latin typeface="Consolas"/>
                <a:cs typeface="Consolas"/>
              </a:rPr>
              <a:t>, 1), (</a:t>
            </a:r>
            <a:r>
              <a:rPr lang="fr-FR" sz="2000" dirty="0">
                <a:solidFill>
                  <a:srgbClr val="000090"/>
                </a:solidFill>
                <a:latin typeface="Consolas"/>
                <a:cs typeface="Consolas"/>
              </a:rPr>
              <a:t>'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dog</a:t>
            </a:r>
            <a:r>
              <a:rPr lang="fr-FR" sz="2000" dirty="0">
                <a:solidFill>
                  <a:srgbClr val="000090"/>
                </a:solidFill>
                <a:latin typeface="Consolas"/>
                <a:cs typeface="Consolas"/>
              </a:rPr>
              <a:t>'</a:t>
            </a:r>
            <a:r>
              <a:rPr lang="en-US" sz="2000" dirty="0">
                <a:latin typeface="Consolas"/>
                <a:cs typeface="Consolas"/>
              </a:rPr>
              <a:t>, 1), (</a:t>
            </a:r>
            <a:r>
              <a:rPr lang="fr-FR" sz="2000" dirty="0">
                <a:solidFill>
                  <a:srgbClr val="000090"/>
                </a:solidFill>
                <a:latin typeface="Consolas"/>
                <a:cs typeface="Consolas"/>
              </a:rPr>
              <a:t>'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cat</a:t>
            </a:r>
            <a:r>
              <a:rPr lang="fr-FR" sz="2000" dirty="0">
                <a:solidFill>
                  <a:srgbClr val="000090"/>
                </a:solidFill>
                <a:latin typeface="Consolas"/>
                <a:cs typeface="Consolas"/>
              </a:rPr>
              <a:t>'</a:t>
            </a:r>
            <a:r>
              <a:rPr lang="en-US" sz="2000" dirty="0">
                <a:latin typeface="Consolas"/>
                <a:cs typeface="Consolas"/>
              </a:rPr>
              <a:t>, 2</a:t>
            </a:r>
            <a:r>
              <a:rPr lang="en-US" sz="2000" dirty="0" smtClean="0">
                <a:latin typeface="Consolas"/>
                <a:cs typeface="Consolas"/>
              </a:rPr>
              <a:t>)])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pets.</a:t>
            </a:r>
            <a:r>
              <a:rPr lang="en-US" sz="2000" dirty="0" err="1" smtClean="0">
                <a:solidFill>
                  <a:srgbClr val="3366FF"/>
                </a:solidFill>
                <a:latin typeface="Consolas"/>
                <a:cs typeface="Consolas"/>
              </a:rPr>
              <a:t>reduceByKey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srgbClr val="FF0080"/>
                </a:solidFill>
                <a:latin typeface="Consolas"/>
                <a:cs typeface="Consolas"/>
              </a:rPr>
              <a:t>lambda </a:t>
            </a:r>
            <a:r>
              <a:rPr lang="en-US" sz="2000" dirty="0">
                <a:solidFill>
                  <a:srgbClr val="FF0080"/>
                </a:solidFill>
                <a:latin typeface="Consolas"/>
                <a:cs typeface="Consolas"/>
              </a:rPr>
              <a:t>x, y: x + y</a:t>
            </a:r>
            <a:r>
              <a:rPr lang="en-US" sz="2000" dirty="0">
                <a:latin typeface="Consolas"/>
                <a:cs typeface="Consolas"/>
              </a:rPr>
              <a:t>)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solidFill>
                  <a:srgbClr val="008040"/>
                </a:solidFill>
                <a:latin typeface="Consolas"/>
                <a:cs typeface="Consolas"/>
              </a:rPr>
              <a:t># =&gt; {(cat, 3), (dog, 1</a:t>
            </a: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)}</a:t>
            </a:r>
          </a:p>
          <a:p>
            <a:pPr marL="0" indent="0">
              <a:buNone/>
            </a:pPr>
            <a:endParaRPr lang="en-US" sz="2400" dirty="0">
              <a:solidFill>
                <a:srgbClr val="00804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solidFill>
                <a:srgbClr val="008040"/>
              </a:solidFill>
              <a:latin typeface="Consolas"/>
              <a:cs typeface="Consolas"/>
            </a:endParaRPr>
          </a:p>
          <a:p>
            <a:pPr>
              <a:buFont typeface="Wingdings" charset="2"/>
              <a:buChar char="q"/>
            </a:pPr>
            <a:r>
              <a:rPr lang="en-US" sz="2400" dirty="0" smtClean="0"/>
              <a:t>It’s a </a:t>
            </a:r>
            <a:r>
              <a:rPr lang="en-US" sz="2400" b="1" dirty="0" smtClean="0"/>
              <a:t>transform,</a:t>
            </a:r>
            <a:r>
              <a:rPr lang="en-US" sz="2400" dirty="0" smtClean="0"/>
              <a:t> </a:t>
            </a:r>
            <a:r>
              <a:rPr lang="en-US" sz="2400" b="1" dirty="0" smtClean="0"/>
              <a:t>not an action </a:t>
            </a:r>
            <a:r>
              <a:rPr lang="en-US" sz="2400" dirty="0" smtClean="0"/>
              <a:t>(produces a new </a:t>
            </a:r>
            <a:r>
              <a:rPr lang="en-US" sz="2400" dirty="0" err="1" smtClean="0"/>
              <a:t>rdd</a:t>
            </a:r>
            <a:r>
              <a:rPr lang="en-US" sz="2400" dirty="0" smtClean="0"/>
              <a:t>)</a:t>
            </a:r>
          </a:p>
          <a:p>
            <a:pPr>
              <a:buFont typeface="Wingdings" charset="2"/>
              <a:buChar char="q"/>
            </a:pP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Presumes that data is in (</a:t>
            </a:r>
            <a:r>
              <a:rPr lang="en-US" sz="2400" dirty="0" err="1" smtClean="0"/>
              <a:t>key,value</a:t>
            </a:r>
            <a:r>
              <a:rPr lang="en-US" sz="2400" dirty="0" smtClean="0"/>
              <a:t>) pair form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Error will be generated if they are not.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True for all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ByKey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/>
              <a:t>  operations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reduceByKey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5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Joins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" y="1265237"/>
            <a:ext cx="91217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nsolas"/>
                <a:cs typeface="Consolas"/>
              </a:rPr>
              <a:t>grades = </a:t>
            </a:r>
            <a:r>
              <a:rPr lang="en-US" sz="1800" dirty="0" err="1" smtClean="0">
                <a:latin typeface="Consolas"/>
                <a:cs typeface="Consolas"/>
              </a:rPr>
              <a:t>sc.parallelize</a:t>
            </a:r>
            <a:r>
              <a:rPr lang="en-US" sz="1800" dirty="0" smtClean="0">
                <a:latin typeface="Consolas"/>
                <a:cs typeface="Consolas"/>
              </a:rPr>
              <a:t>([('Alice</a:t>
            </a:r>
            <a:r>
              <a:rPr lang="en-US" sz="1800" dirty="0">
                <a:latin typeface="Consolas"/>
                <a:cs typeface="Consolas"/>
              </a:rPr>
              <a:t>'</a:t>
            </a:r>
            <a:r>
              <a:rPr lang="en-US" sz="1800" dirty="0" smtClean="0">
                <a:latin typeface="Consolas"/>
                <a:cs typeface="Consolas"/>
              </a:rPr>
              <a:t>, </a:t>
            </a:r>
            <a:r>
              <a:rPr lang="en-US" sz="1800" dirty="0">
                <a:latin typeface="Consolas"/>
                <a:cs typeface="Consolas"/>
              </a:rPr>
              <a:t>2), </a:t>
            </a:r>
            <a:r>
              <a:rPr lang="en-US" sz="1800" dirty="0" smtClean="0">
                <a:latin typeface="Consolas"/>
                <a:cs typeface="Consolas"/>
              </a:rPr>
              <a:t>('Bob', </a:t>
            </a:r>
            <a:r>
              <a:rPr lang="en-US" sz="1800" dirty="0">
                <a:latin typeface="Consolas"/>
                <a:cs typeface="Consolas"/>
              </a:rPr>
              <a:t>4), </a:t>
            </a:r>
            <a:r>
              <a:rPr lang="en-US" sz="1800" dirty="0" smtClean="0">
                <a:latin typeface="Consolas"/>
                <a:cs typeface="Consolas"/>
              </a:rPr>
              <a:t>('Bob', </a:t>
            </a:r>
            <a:r>
              <a:rPr lang="en-US" sz="1800" dirty="0">
                <a:latin typeface="Consolas"/>
                <a:cs typeface="Consolas"/>
              </a:rPr>
              <a:t>6</a:t>
            </a:r>
            <a:r>
              <a:rPr lang="en-US" sz="1800" dirty="0" smtClean="0">
                <a:latin typeface="Consolas"/>
                <a:cs typeface="Consolas"/>
              </a:rPr>
              <a:t>)])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nsolas"/>
                <a:cs typeface="Consolas"/>
              </a:rPr>
              <a:t>register = </a:t>
            </a:r>
            <a:r>
              <a:rPr lang="en-US" sz="1800" dirty="0" err="1">
                <a:latin typeface="Consolas"/>
                <a:cs typeface="Consolas"/>
              </a:rPr>
              <a:t>sc.parallelize</a:t>
            </a:r>
            <a:r>
              <a:rPr lang="en-US" sz="1800" dirty="0" smtClean="0">
                <a:latin typeface="Consolas"/>
                <a:cs typeface="Consolas"/>
              </a:rPr>
              <a:t>([('Bob','</a:t>
            </a:r>
            <a:r>
              <a:rPr lang="en-US" sz="1800" dirty="0" err="1" smtClean="0">
                <a:latin typeface="Consolas"/>
                <a:cs typeface="Consolas"/>
              </a:rPr>
              <a:t>UGrad</a:t>
            </a:r>
            <a:r>
              <a:rPr lang="en-US" sz="1800" dirty="0" smtClean="0">
                <a:latin typeface="Consolas"/>
                <a:cs typeface="Consolas"/>
              </a:rPr>
              <a:t>'),(('</a:t>
            </a:r>
            <a:r>
              <a:rPr lang="en-US" sz="1800" dirty="0" err="1" smtClean="0">
                <a:latin typeface="Consolas"/>
                <a:cs typeface="Consolas"/>
              </a:rPr>
              <a:t>Maria','Grad</a:t>
            </a:r>
            <a:r>
              <a:rPr lang="en-US" sz="1800" dirty="0" smtClean="0">
                <a:latin typeface="Consolas"/>
                <a:cs typeface="Consolas"/>
              </a:rPr>
              <a:t>'))])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1800" dirty="0" err="1" smtClean="0">
                <a:latin typeface="Consolas"/>
                <a:cs typeface="Consolas"/>
              </a:rPr>
              <a:t>grades.</a:t>
            </a:r>
            <a:r>
              <a:rPr lang="en-US" sz="1800" dirty="0" err="1" smtClean="0">
                <a:solidFill>
                  <a:srgbClr val="3366FF"/>
                </a:solidFill>
                <a:latin typeface="Consolas"/>
                <a:cs typeface="Consolas"/>
              </a:rPr>
              <a:t>join</a:t>
            </a:r>
            <a:r>
              <a:rPr lang="en-US" sz="1800" dirty="0" smtClean="0">
                <a:latin typeface="Consolas"/>
                <a:cs typeface="Consolas"/>
              </a:rPr>
              <a:t>(register)        </a:t>
            </a: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sz="1800" dirty="0">
                <a:solidFill>
                  <a:srgbClr val="008040"/>
                </a:solidFill>
                <a:latin typeface="Consolas"/>
                <a:cs typeface="Consolas"/>
              </a:rPr>
              <a:t>Perform an inner join between two RDDs</a:t>
            </a:r>
            <a:r>
              <a:rPr lang="en-US" sz="1800" dirty="0" smtClean="0">
                <a:latin typeface="Consolas"/>
                <a:cs typeface="Consolas"/>
              </a:rPr>
              <a:t>   </a:t>
            </a:r>
            <a:br>
              <a:rPr lang="en-US" sz="1800" dirty="0" smtClean="0">
                <a:latin typeface="Consolas"/>
                <a:cs typeface="Consolas"/>
              </a:rPr>
            </a:b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sz="1800" dirty="0">
                <a:solidFill>
                  <a:srgbClr val="008040"/>
                </a:solidFill>
                <a:latin typeface="Consolas"/>
                <a:cs typeface="Consolas"/>
              </a:rPr>
              <a:t>=&gt; </a:t>
            </a: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[('Bob', </a:t>
            </a:r>
            <a:r>
              <a:rPr lang="en-US" sz="1800" dirty="0">
                <a:solidFill>
                  <a:srgbClr val="008040"/>
                </a:solidFill>
                <a:latin typeface="Consolas"/>
                <a:cs typeface="Consolas"/>
              </a:rPr>
              <a:t>(4, </a:t>
            </a: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'</a:t>
            </a:r>
            <a:r>
              <a:rPr lang="en-US" sz="1800" dirty="0" err="1" smtClean="0">
                <a:solidFill>
                  <a:srgbClr val="008040"/>
                </a:solidFill>
                <a:latin typeface="Consolas"/>
                <a:cs typeface="Consolas"/>
              </a:rPr>
              <a:t>UGrad</a:t>
            </a: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')), (Bob, </a:t>
            </a:r>
            <a:r>
              <a:rPr lang="en-US" sz="1800" dirty="0">
                <a:solidFill>
                  <a:srgbClr val="008040"/>
                </a:solidFill>
                <a:latin typeface="Consolas"/>
                <a:cs typeface="Consolas"/>
              </a:rPr>
              <a:t>(6, </a:t>
            </a: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'</a:t>
            </a:r>
            <a:r>
              <a:rPr lang="en-US" sz="1800" dirty="0" err="1" smtClean="0">
                <a:solidFill>
                  <a:srgbClr val="008040"/>
                </a:solidFill>
                <a:latin typeface="Consolas"/>
                <a:cs typeface="Consolas"/>
              </a:rPr>
              <a:t>UGrad</a:t>
            </a:r>
            <a:r>
              <a:rPr lang="en-US" sz="1800" dirty="0" smtClean="0">
                <a:solidFill>
                  <a:srgbClr val="008040"/>
                </a:solidFill>
                <a:latin typeface="Consolas"/>
                <a:cs typeface="Consolas"/>
              </a:rPr>
              <a:t>'))]</a:t>
            </a:r>
          </a:p>
          <a:p>
            <a:pPr marL="0" indent="0">
              <a:spcBef>
                <a:spcPts val="3000"/>
              </a:spcBef>
              <a:buFont typeface="Arial" charset="0"/>
              <a:buNone/>
            </a:pPr>
            <a:endParaRPr lang="en-US" sz="1400" dirty="0" smtClean="0">
              <a:latin typeface="Consolas"/>
              <a:cs typeface="Consola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57200" y="3593068"/>
          <a:ext cx="1386664" cy="213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332"/>
                <a:gridCol w="693332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743200" y="3745468"/>
          <a:ext cx="2072464" cy="1600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3699"/>
                <a:gridCol w="1148765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UGrad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5044264" y="4431268"/>
            <a:ext cx="685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34864" y="3669268"/>
          <a:ext cx="2758264" cy="1600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132"/>
                <a:gridCol w="1379132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(4,UGrad)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(6,UGrad)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17" y="4243943"/>
            <a:ext cx="529425" cy="603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5726668"/>
            <a:ext cx="868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(key,val1)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rdd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(key,val2) </a:t>
            </a:r>
            <a:r>
              <a:rPr lang="en-US" dirty="0" smtClean="0"/>
              <a:t>in other,  join contains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(key,(val1,val2))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9315" y="314624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grades 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80550" y="3256002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register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71142" y="3209964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grades.</a:t>
            </a:r>
            <a:r>
              <a:rPr lang="en-US" dirty="0" err="1" smtClean="0">
                <a:solidFill>
                  <a:srgbClr val="3366FF"/>
                </a:solidFill>
                <a:latin typeface="Consolas"/>
                <a:cs typeface="Consolas"/>
              </a:rPr>
              <a:t>join</a:t>
            </a:r>
            <a:r>
              <a:rPr lang="en-US" dirty="0" smtClean="0">
                <a:latin typeface="Consolas"/>
                <a:cs typeface="Consolas"/>
              </a:rPr>
              <a:t>(register)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Number of Partitions Controls Parallelism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56" y="4495800"/>
            <a:ext cx="1209775" cy="10671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98" y="4495800"/>
            <a:ext cx="1209775" cy="10671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773" y="4495800"/>
            <a:ext cx="1209775" cy="10671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50" y="4495800"/>
            <a:ext cx="1209775" cy="10671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38" y="4495800"/>
            <a:ext cx="1209775" cy="1067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400" y="40386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34028" y="40386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05400" y="402076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0159" y="37112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76389" y="368445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01148" y="399386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part0008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39740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part0009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63998" y="36692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part0004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05128" y="369975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34028" y="372262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part0006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0825" y="1611252"/>
            <a:ext cx="3288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Consolas"/>
                <a:cs typeface="Consolas"/>
              </a:rPr>
              <a:t>rdd.map</a:t>
            </a:r>
            <a:r>
              <a:rPr lang="en-US" sz="2000" dirty="0" smtClean="0">
                <a:latin typeface="Consolas"/>
                <a:cs typeface="Consolas"/>
              </a:rPr>
              <a:t>(lambda x: x+1)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92713" y="2170582"/>
            <a:ext cx="6619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Map executed </a:t>
            </a:r>
            <a:r>
              <a:rPr lang="en-US" sz="2000" b="1" dirty="0" smtClean="0"/>
              <a:t>serially</a:t>
            </a:r>
            <a:r>
              <a:rPr lang="en-US" sz="2000" dirty="0" smtClean="0"/>
              <a:t> in each partition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000" dirty="0" smtClean="0"/>
              <a:t>If machine stores </a:t>
            </a:r>
            <a:r>
              <a:rPr lang="en-US" sz="2000" b="1" dirty="0" smtClean="0"/>
              <a:t>k</a:t>
            </a:r>
            <a:r>
              <a:rPr lang="en-US" sz="2000" dirty="0" smtClean="0"/>
              <a:t> partitions, and has </a:t>
            </a:r>
            <a:r>
              <a:rPr lang="en-US" sz="2000" b="1" dirty="0" smtClean="0"/>
              <a:t>n&gt;k</a:t>
            </a:r>
            <a:r>
              <a:rPr lang="en-US" sz="2000" dirty="0" smtClean="0"/>
              <a:t> processors, partition evaluations </a:t>
            </a:r>
            <a:r>
              <a:rPr lang="en-US" sz="2000" b="1" dirty="0" smtClean="0"/>
              <a:t>executed in parallel</a:t>
            </a:r>
          </a:p>
          <a:p>
            <a:pPr marL="285750" indent="-285750">
              <a:buFont typeface="Wingdings" charset="2"/>
              <a:buChar char="q"/>
            </a:pP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5000" y="5562600"/>
            <a:ext cx="2061630" cy="590539"/>
            <a:chOff x="6400177" y="1600200"/>
            <a:chExt cx="2660216" cy="762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1981201"/>
              <a:ext cx="380999" cy="3809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1" y="1981201"/>
              <a:ext cx="380999" cy="3809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1" y="1981201"/>
              <a:ext cx="380999" cy="38099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400177" y="1600200"/>
              <a:ext cx="738843" cy="39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cpu1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70867" y="1600200"/>
              <a:ext cx="738843" cy="39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cpu2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93308" y="1600200"/>
              <a:ext cx="867085" cy="39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cpu40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61702" y="1916668"/>
              <a:ext cx="469947" cy="39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…</a:t>
              </a:r>
              <a:endParaRPr lang="en-US" sz="1400"/>
            </a:p>
          </p:txBody>
        </p:sp>
      </p:grpSp>
      <p:sp>
        <p:nvSpPr>
          <p:cNvPr id="24" name="Left Brace 23"/>
          <p:cNvSpPr/>
          <p:nvPr/>
        </p:nvSpPr>
        <p:spPr>
          <a:xfrm rot="5400000">
            <a:off x="6717225" y="4659518"/>
            <a:ext cx="97222" cy="18644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Mapping Data to Partitions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18" y="4800600"/>
            <a:ext cx="1209775" cy="10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60" y="4800600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35" y="480060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112" y="4800600"/>
            <a:ext cx="1209775" cy="10671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8375" y="4001869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(to,1)</a:t>
            </a:r>
          </a:p>
          <a:p>
            <a:r>
              <a:rPr lang="en-US" dirty="0" smtClean="0"/>
              <a:t>(be,1)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32180" y="4001869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(or,1)</a:t>
            </a:r>
          </a:p>
          <a:p>
            <a:r>
              <a:rPr lang="en-US" dirty="0" smtClean="0"/>
              <a:t>(not,1)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00575" y="4001869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(to,1)</a:t>
            </a:r>
          </a:p>
          <a:p>
            <a:r>
              <a:rPr lang="en-US" dirty="0" smtClean="0"/>
              <a:t>(be,1)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94380" y="4001869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(that,1)</a:t>
            </a:r>
          </a:p>
          <a:p>
            <a:r>
              <a:rPr lang="en-US" dirty="0" smtClean="0"/>
              <a:t>(is,1)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00600"/>
            <a:ext cx="1209775" cy="1067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90140" y="3962400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(the,1)</a:t>
            </a:r>
          </a:p>
          <a:p>
            <a:r>
              <a:rPr lang="en-US" dirty="0" smtClean="0"/>
              <a:t>(question,1)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90600" y="16002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key is mapped to a machine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64109" y="2431702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target_machine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hash(Key) 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num_partitions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0600" y="3119262"/>
            <a:ext cx="525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using python’s </a:t>
            </a:r>
            <a:r>
              <a:rPr lang="en-US" dirty="0" err="1" smtClean="0"/>
              <a:t>builtin</a:t>
            </a:r>
            <a:r>
              <a:rPr lang="en-US" dirty="0" smtClean="0"/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hash()</a:t>
            </a:r>
            <a:r>
              <a:rPr lang="en-US" dirty="0" smtClean="0"/>
              <a:t>  function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18112" y="1600200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(actually, partition)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3429438" y="1528971"/>
            <a:ext cx="1219200" cy="538338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reduceByKey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Work? (simplified)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18" y="4800600"/>
            <a:ext cx="1209775" cy="10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60" y="4800600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35" y="480060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112" y="4800600"/>
            <a:ext cx="1209775" cy="10671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30305" y="3550474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(to,1)</a:t>
            </a:r>
          </a:p>
          <a:p>
            <a:r>
              <a:rPr lang="en-US" dirty="0" smtClean="0"/>
              <a:t>(to,1)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57004" y="4159450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(or,1)</a:t>
            </a:r>
          </a:p>
          <a:p>
            <a:r>
              <a:rPr lang="en-US" dirty="0" smtClean="0"/>
              <a:t>(not,1)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68985" y="3427257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(be,1)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94380" y="4001869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(that,1)</a:t>
            </a:r>
          </a:p>
          <a:p>
            <a:r>
              <a:rPr lang="en-US" dirty="0" smtClean="0"/>
              <a:t>(is,1)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00600"/>
            <a:ext cx="1209775" cy="1067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66037" y="4001868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(that,1</a:t>
            </a:r>
            <a:r>
              <a:rPr lang="en-US" dirty="0" smtClean="0"/>
              <a:t>)</a:t>
            </a:r>
          </a:p>
          <a:p>
            <a:r>
              <a:rPr lang="en-US" dirty="0" smtClean="0"/>
              <a:t>(question,1)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69" y="1957467"/>
            <a:ext cx="668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shuffle</a:t>
            </a:r>
            <a:r>
              <a:rPr lang="en-US" dirty="0" smtClean="0"/>
              <a:t> takes place: key-value pairs are moved appropriate machines, collocating pairs with identical keys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90802" y="3429000"/>
            <a:ext cx="1038198" cy="14361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600" y="3429000"/>
            <a:ext cx="1174348" cy="14361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29200" y="3429000"/>
            <a:ext cx="1174348" cy="14361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38400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part000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757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290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Partition-Awareness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479424" y="1371600"/>
            <a:ext cx="81311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lines = </a:t>
            </a:r>
            <a:r>
              <a:rPr lang="en-US" dirty="0" err="1">
                <a:latin typeface="Consolas"/>
                <a:cs typeface="Consolas"/>
              </a:rPr>
              <a:t>sc.textFile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000090"/>
                </a:solidFill>
                <a:latin typeface="Consolas"/>
                <a:cs typeface="Consolas"/>
              </a:rPr>
              <a:t>“</a:t>
            </a:r>
            <a:r>
              <a:rPr lang="en-US" dirty="0" err="1">
                <a:solidFill>
                  <a:srgbClr val="000090"/>
                </a:solidFill>
                <a:latin typeface="Consolas"/>
                <a:cs typeface="Consolas"/>
              </a:rPr>
              <a:t>hamlet.txt</a:t>
            </a:r>
            <a:r>
              <a:rPr lang="en-US" dirty="0">
                <a:solidFill>
                  <a:srgbClr val="000090"/>
                </a:solidFill>
                <a:latin typeface="Consolas"/>
                <a:cs typeface="Consolas"/>
              </a:rPr>
              <a:t>”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counts = </a:t>
            </a:r>
            <a:r>
              <a:rPr lang="en-US" dirty="0" err="1">
                <a:latin typeface="Consolas"/>
                <a:cs typeface="Consolas"/>
              </a:rPr>
              <a:t>lines.</a:t>
            </a:r>
            <a:r>
              <a:rPr lang="en-US" dirty="0" err="1">
                <a:solidFill>
                  <a:srgbClr val="3366FF"/>
                </a:solidFill>
                <a:latin typeface="Consolas"/>
                <a:cs typeface="Consolas"/>
              </a:rPr>
              <a:t>flatMap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lambda line: </a:t>
            </a:r>
            <a:r>
              <a:rPr lang="en-US" dirty="0" err="1">
                <a:solidFill>
                  <a:srgbClr val="FF0080"/>
                </a:solidFill>
                <a:latin typeface="Consolas"/>
                <a:cs typeface="Consolas"/>
              </a:rPr>
              <a:t>line.split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()</a:t>
            </a:r>
            <a:r>
              <a:rPr lang="en-US" dirty="0">
                <a:latin typeface="Consolas"/>
                <a:cs typeface="Consolas"/>
              </a:rPr>
              <a:t>) \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          .</a:t>
            </a:r>
            <a:r>
              <a:rPr lang="en-US" dirty="0">
                <a:solidFill>
                  <a:srgbClr val="3366FF"/>
                </a:solidFill>
                <a:latin typeface="Consolas"/>
                <a:cs typeface="Consolas"/>
              </a:rPr>
              <a:t>map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lambda word: (word, 1)</a:t>
            </a:r>
            <a:r>
              <a:rPr lang="en-US" dirty="0">
                <a:latin typeface="Consolas"/>
                <a:cs typeface="Consolas"/>
              </a:rPr>
              <a:t>) \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          .</a:t>
            </a:r>
            <a:r>
              <a:rPr lang="en-US" dirty="0" err="1">
                <a:solidFill>
                  <a:srgbClr val="3366FF"/>
                </a:solidFill>
                <a:latin typeface="Consolas"/>
                <a:cs typeface="Consolas"/>
              </a:rPr>
              <a:t>reduceByKey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lambda x, y: x + y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425" y="3808274"/>
            <a:ext cx="81311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lines = </a:t>
            </a:r>
            <a:r>
              <a:rPr lang="en-US" dirty="0" err="1">
                <a:latin typeface="Consolas"/>
                <a:cs typeface="Consolas"/>
              </a:rPr>
              <a:t>sc.textFile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000090"/>
                </a:solidFill>
                <a:latin typeface="Consolas"/>
                <a:cs typeface="Consolas"/>
              </a:rPr>
              <a:t>“</a:t>
            </a:r>
            <a:r>
              <a:rPr lang="en-US" dirty="0" err="1">
                <a:solidFill>
                  <a:srgbClr val="000090"/>
                </a:solidFill>
                <a:latin typeface="Consolas"/>
                <a:cs typeface="Consolas"/>
              </a:rPr>
              <a:t>hamlet.txt</a:t>
            </a:r>
            <a:r>
              <a:rPr lang="en-US" dirty="0" smtClean="0">
                <a:solidFill>
                  <a:srgbClr val="000090"/>
                </a:solidFill>
                <a:latin typeface="Consolas"/>
                <a:cs typeface="Consolas"/>
              </a:rPr>
              <a:t>”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wordsPartitioned</a:t>
            </a:r>
            <a:r>
              <a:rPr lang="en-US" dirty="0" smtClean="0">
                <a:latin typeface="Consolas"/>
                <a:cs typeface="Consolas"/>
              </a:rPr>
              <a:t>= </a:t>
            </a:r>
            <a:r>
              <a:rPr lang="en-US" dirty="0" err="1">
                <a:latin typeface="Consolas"/>
                <a:cs typeface="Consolas"/>
              </a:rPr>
              <a:t>lines.</a:t>
            </a:r>
            <a:r>
              <a:rPr lang="en-US" dirty="0" err="1">
                <a:solidFill>
                  <a:srgbClr val="3366FF"/>
                </a:solidFill>
                <a:latin typeface="Consolas"/>
                <a:cs typeface="Consolas"/>
              </a:rPr>
              <a:t>flatMap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lambda line: </a:t>
            </a:r>
            <a:r>
              <a:rPr lang="en-US" dirty="0" err="1">
                <a:solidFill>
                  <a:srgbClr val="FF0080"/>
                </a:solidFill>
                <a:latin typeface="Consolas"/>
                <a:cs typeface="Consolas"/>
              </a:rPr>
              <a:t>line.split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()</a:t>
            </a:r>
            <a:r>
              <a:rPr lang="en-US" dirty="0">
                <a:latin typeface="Consolas"/>
                <a:cs typeface="Consolas"/>
              </a:rPr>
              <a:t>) \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          .</a:t>
            </a:r>
            <a:r>
              <a:rPr lang="en-US" dirty="0">
                <a:solidFill>
                  <a:srgbClr val="3366FF"/>
                </a:solidFill>
                <a:latin typeface="Consolas"/>
                <a:cs typeface="Consolas"/>
              </a:rPr>
              <a:t>map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lambda word: (word, 1</a:t>
            </a:r>
            <a:r>
              <a:rPr lang="en-US" dirty="0" smtClean="0">
                <a:solidFill>
                  <a:srgbClr val="FF0080"/>
                </a:solidFill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) \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.</a:t>
            </a:r>
            <a:r>
              <a:rPr lang="en-US" dirty="0" err="1" smtClean="0">
                <a:latin typeface="Consolas"/>
                <a:cs typeface="Consolas"/>
              </a:rPr>
              <a:t>partitionBy</a:t>
            </a:r>
            <a:r>
              <a:rPr lang="en-US" dirty="0" smtClean="0">
                <a:latin typeface="Consolas"/>
                <a:cs typeface="Consolas"/>
              </a:rPr>
              <a:t>(100)  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counts = </a:t>
            </a:r>
            <a:r>
              <a:rPr lang="en-US" dirty="0" err="1" smtClean="0">
                <a:latin typeface="Consolas"/>
                <a:cs typeface="Consolas"/>
              </a:rPr>
              <a:t>wordsPartitioned.</a:t>
            </a:r>
            <a:r>
              <a:rPr lang="en-US" dirty="0" err="1" smtClean="0">
                <a:solidFill>
                  <a:srgbClr val="3366FF"/>
                </a:solidFill>
                <a:latin typeface="Consolas"/>
                <a:cs typeface="Consolas"/>
              </a:rPr>
              <a:t>reduceByKey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smtClean="0">
                <a:solidFill>
                  <a:srgbClr val="FF0080"/>
                </a:solidFill>
                <a:latin typeface="Consolas"/>
                <a:cs typeface="Consolas"/>
              </a:rPr>
              <a:t>lambda </a:t>
            </a:r>
            <a:r>
              <a:rPr lang="en-US" dirty="0">
                <a:solidFill>
                  <a:srgbClr val="FF0080"/>
                </a:solidFill>
                <a:latin typeface="Consolas"/>
                <a:cs typeface="Consolas"/>
              </a:rPr>
              <a:t>x, y: x + </a:t>
            </a:r>
            <a:r>
              <a:rPr lang="en-US" dirty="0" smtClean="0">
                <a:solidFill>
                  <a:srgbClr val="FF0080"/>
                </a:solidFill>
                <a:latin typeface="Consolas"/>
                <a:cs typeface="Consolas"/>
              </a:rPr>
              <a:t>y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	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629400" y="1981200"/>
            <a:ext cx="685800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67600" y="1547336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</a:t>
            </a:r>
            <a:r>
              <a:rPr lang="en-US" b="1" dirty="0" smtClean="0"/>
              <a:t>not partitioned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reduceByKey</a:t>
            </a:r>
            <a:r>
              <a:rPr lang="en-US" dirty="0" smtClean="0"/>
              <a:t> requires a shuffle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5715000" y="5029200"/>
            <a:ext cx="795528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53200" y="479167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</a:t>
            </a:r>
            <a:r>
              <a:rPr lang="en-US" b="1" dirty="0" smtClean="0"/>
              <a:t>is partitioned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reduceByKey</a:t>
            </a:r>
            <a:r>
              <a:rPr lang="en-US" dirty="0" smtClean="0"/>
              <a:t> does not shuffle!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 rot="20414193">
            <a:off x="5819303" y="5513277"/>
            <a:ext cx="795528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8168" y="1099458"/>
            <a:ext cx="8468632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key-to partition map fully defined by </a:t>
            </a:r>
          </a:p>
          <a:p>
            <a:pPr lvl="1">
              <a:buFont typeface="Wingdings" charset="2"/>
              <a:buChar char="q"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NumPartitions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>
              <a:buFont typeface="Wingdings" charset="2"/>
              <a:buChar char="q"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PartitionFunct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default:hash</a:t>
            </a:r>
            <a:r>
              <a:rPr lang="en-US" sz="2400" dirty="0" smtClean="0"/>
              <a:t>)</a:t>
            </a:r>
          </a:p>
          <a:p>
            <a:pPr lvl="1">
              <a:buFont typeface="Wingdings" charset="2"/>
              <a:buChar char="q"/>
            </a:pP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When </a:t>
            </a:r>
            <a:r>
              <a:rPr lang="en-US" sz="2800" dirty="0" err="1" smtClean="0"/>
              <a:t>rdd</a:t>
            </a:r>
            <a:r>
              <a:rPr lang="en-US" sz="2800" dirty="0" smtClean="0"/>
              <a:t> is shuffled by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partitionBy</a:t>
            </a:r>
            <a:r>
              <a:rPr lang="en-US" sz="2800" dirty="0" smtClean="0"/>
              <a:t>, these are stored in private variables</a:t>
            </a:r>
          </a:p>
          <a:p>
            <a:pPr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When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reduceByKey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800" dirty="0" smtClean="0"/>
              <a:t>is called next, it checks to see if these fields are set; if so, it skips shuffling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Partition-Awareness &amp; Joins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" y="1265237"/>
            <a:ext cx="91217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/>
                <a:cs typeface="Consolas"/>
              </a:rPr>
              <a:t>grades = </a:t>
            </a:r>
            <a:r>
              <a:rPr lang="en-US" sz="1600" dirty="0" err="1" smtClean="0">
                <a:latin typeface="Consolas"/>
                <a:cs typeface="Consolas"/>
              </a:rPr>
              <a:t>sc.parallelize</a:t>
            </a:r>
            <a:r>
              <a:rPr lang="en-US" sz="1600" dirty="0" smtClean="0">
                <a:latin typeface="Consolas"/>
                <a:cs typeface="Consolas"/>
              </a:rPr>
              <a:t>([('Alice</a:t>
            </a:r>
            <a:r>
              <a:rPr lang="en-US" sz="1600" dirty="0">
                <a:latin typeface="Consolas"/>
                <a:cs typeface="Consolas"/>
              </a:rPr>
              <a:t>'</a:t>
            </a:r>
            <a:r>
              <a:rPr lang="en-US" sz="1600" dirty="0" smtClean="0">
                <a:latin typeface="Consolas"/>
                <a:cs typeface="Consolas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2), </a:t>
            </a:r>
            <a:r>
              <a:rPr lang="en-US" sz="1600" dirty="0" smtClean="0">
                <a:latin typeface="Consolas"/>
                <a:cs typeface="Consolas"/>
              </a:rPr>
              <a:t>('Bob', </a:t>
            </a:r>
            <a:r>
              <a:rPr lang="en-US" sz="1600" dirty="0">
                <a:latin typeface="Consolas"/>
                <a:cs typeface="Consolas"/>
              </a:rPr>
              <a:t>4</a:t>
            </a:r>
            <a:r>
              <a:rPr lang="en-US" sz="1600" dirty="0" smtClean="0">
                <a:latin typeface="Consolas"/>
                <a:cs typeface="Consolas"/>
              </a:rPr>
              <a:t>), …, ('Bob', </a:t>
            </a:r>
            <a:r>
              <a:rPr lang="en-US" sz="1600" dirty="0">
                <a:latin typeface="Consolas"/>
                <a:cs typeface="Consolas"/>
              </a:rPr>
              <a:t>6</a:t>
            </a:r>
            <a:r>
              <a:rPr lang="en-US" sz="1600" dirty="0" smtClean="0">
                <a:latin typeface="Consolas"/>
                <a:cs typeface="Consolas"/>
              </a:rPr>
              <a:t>)])\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		.</a:t>
            </a:r>
            <a:r>
              <a:rPr lang="en-US" sz="1600" dirty="0" err="1" smtClean="0">
                <a:latin typeface="Consolas"/>
                <a:cs typeface="Consolas"/>
              </a:rPr>
              <a:t>partitionBy</a:t>
            </a:r>
            <a:r>
              <a:rPr lang="en-US" sz="1600" dirty="0" smtClean="0">
                <a:latin typeface="Consolas"/>
                <a:cs typeface="Consolas"/>
              </a:rPr>
              <a:t>(100).cache() </a:t>
            </a:r>
            <a:r>
              <a:rPr lang="en-US" sz="1600" dirty="0" smtClean="0">
                <a:solidFill>
                  <a:srgbClr val="008040"/>
                </a:solidFill>
                <a:latin typeface="Consolas"/>
                <a:cs typeface="Consolas"/>
              </a:rPr>
              <a:t>#Perform a shuffle, sets partition info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/>
                <a:cs typeface="Consolas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/>
                <a:cs typeface="Consolas"/>
              </a:rPr>
              <a:t>register = </a:t>
            </a:r>
            <a:r>
              <a:rPr lang="en-US" sz="1600" dirty="0" err="1">
                <a:latin typeface="Consolas"/>
                <a:cs typeface="Consolas"/>
              </a:rPr>
              <a:t>sc.parallelize</a:t>
            </a:r>
            <a:r>
              <a:rPr lang="en-US" sz="1600" dirty="0" smtClean="0">
                <a:latin typeface="Consolas"/>
                <a:cs typeface="Consolas"/>
              </a:rPr>
              <a:t>([('Bob','</a:t>
            </a:r>
            <a:r>
              <a:rPr lang="en-US" sz="1600" dirty="0" err="1" smtClean="0">
                <a:latin typeface="Consolas"/>
                <a:cs typeface="Consolas"/>
              </a:rPr>
              <a:t>UGrad</a:t>
            </a:r>
            <a:r>
              <a:rPr lang="en-US" sz="1600" dirty="0" smtClean="0">
                <a:latin typeface="Consolas"/>
                <a:cs typeface="Consolas"/>
              </a:rPr>
              <a:t>'),(('</a:t>
            </a:r>
            <a:r>
              <a:rPr lang="en-US" sz="1600" dirty="0" err="1" smtClean="0">
                <a:latin typeface="Consolas"/>
                <a:cs typeface="Consolas"/>
              </a:rPr>
              <a:t>Maria','Grad</a:t>
            </a:r>
            <a:r>
              <a:rPr lang="en-US" sz="1600" dirty="0" smtClean="0">
                <a:latin typeface="Consolas"/>
                <a:cs typeface="Consolas"/>
              </a:rPr>
              <a:t>'))])\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		.</a:t>
            </a:r>
            <a:r>
              <a:rPr lang="en-US" sz="1600" dirty="0" err="1" smtClean="0">
                <a:latin typeface="Consolas"/>
                <a:cs typeface="Consolas"/>
              </a:rPr>
              <a:t>partitionBy</a:t>
            </a:r>
            <a:r>
              <a:rPr lang="en-US" sz="1600" dirty="0" smtClean="0">
                <a:latin typeface="Consolas"/>
                <a:cs typeface="Consolas"/>
              </a:rPr>
              <a:t>(100) </a:t>
            </a:r>
            <a:r>
              <a:rPr lang="en-US" sz="1600" dirty="0">
                <a:solidFill>
                  <a:srgbClr val="008040"/>
                </a:solidFill>
                <a:latin typeface="Consolas"/>
                <a:cs typeface="Consolas"/>
              </a:rPr>
              <a:t>#Perform a </a:t>
            </a:r>
            <a:r>
              <a:rPr lang="en-US" sz="1600" dirty="0" smtClean="0">
                <a:solidFill>
                  <a:srgbClr val="008040"/>
                </a:solidFill>
                <a:latin typeface="Consolas"/>
                <a:cs typeface="Consolas"/>
              </a:rPr>
              <a:t>tiny shuffle</a:t>
            </a:r>
            <a:r>
              <a:rPr lang="en-US" sz="1600" dirty="0">
                <a:solidFill>
                  <a:srgbClr val="008040"/>
                </a:solidFill>
                <a:latin typeface="Consolas"/>
                <a:cs typeface="Consolas"/>
              </a:rPr>
              <a:t>, sets partition </a:t>
            </a:r>
            <a:r>
              <a:rPr lang="en-US" sz="1600" dirty="0" smtClean="0">
                <a:solidFill>
                  <a:srgbClr val="008040"/>
                </a:solidFill>
                <a:latin typeface="Consolas"/>
                <a:cs typeface="Consolas"/>
              </a:rPr>
              <a:t>info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olidFill>
                <a:srgbClr val="008040"/>
              </a:solidFill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 smtClean="0">
                <a:latin typeface="Consolas"/>
                <a:cs typeface="Consolas"/>
              </a:rPr>
              <a:t>grades.</a:t>
            </a:r>
            <a:r>
              <a:rPr lang="en-US" sz="1600" dirty="0" err="1" smtClean="0">
                <a:solidFill>
                  <a:srgbClr val="3366FF"/>
                </a:solidFill>
                <a:latin typeface="Consolas"/>
                <a:cs typeface="Consolas"/>
              </a:rPr>
              <a:t>join</a:t>
            </a:r>
            <a:r>
              <a:rPr lang="en-US" sz="1600" dirty="0" smtClean="0">
                <a:latin typeface="Consolas"/>
                <a:cs typeface="Consolas"/>
              </a:rPr>
              <a:t>(register)        </a:t>
            </a:r>
            <a:r>
              <a:rPr lang="en-US" sz="1600" dirty="0" smtClean="0">
                <a:solidFill>
                  <a:srgbClr val="008040"/>
                </a:solidFill>
                <a:latin typeface="Consolas"/>
                <a:cs typeface="Consolas"/>
              </a:rPr>
              <a:t># NO SHUFFLING REQUIRED</a:t>
            </a:r>
            <a:endParaRPr lang="en-US" sz="1200" dirty="0" smtClean="0">
              <a:latin typeface="Consolas"/>
              <a:cs typeface="Consola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57200" y="3593068"/>
          <a:ext cx="1386664" cy="2667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332"/>
                <a:gridCol w="693332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743200" y="3745468"/>
          <a:ext cx="2072464" cy="1600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3699"/>
                <a:gridCol w="1148765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UGrad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5044264" y="4431268"/>
            <a:ext cx="685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34864" y="3669268"/>
          <a:ext cx="2758264" cy="1600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132"/>
                <a:gridCol w="1379132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(4,UGrad)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(6,UGrad)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17" y="4243943"/>
            <a:ext cx="529425" cy="603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315" y="314624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grades 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80550" y="3256002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register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71142" y="3209964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grades.</a:t>
            </a:r>
            <a:r>
              <a:rPr lang="en-US" dirty="0" err="1" smtClean="0">
                <a:solidFill>
                  <a:srgbClr val="3366FF"/>
                </a:solidFill>
                <a:latin typeface="Consolas"/>
                <a:cs typeface="Consolas"/>
              </a:rPr>
              <a:t>join</a:t>
            </a:r>
            <a:r>
              <a:rPr lang="en-US" dirty="0" smtClean="0">
                <a:latin typeface="Consolas"/>
                <a:cs typeface="Consolas"/>
              </a:rPr>
              <a:t>(register)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Postpones evaluations until action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reduce, collect, count</a:t>
            </a:r>
            <a:r>
              <a:rPr lang="en-US" dirty="0" smtClean="0"/>
              <a:t>) requires their computation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Instead, spark builds a DAG (directed acyclic graph of </a:t>
            </a:r>
            <a:r>
              <a:rPr lang="en-US" dirty="0" err="1" smtClean="0"/>
              <a:t>rdd</a:t>
            </a:r>
            <a:r>
              <a:rPr lang="en-US" dirty="0" smtClean="0"/>
              <a:t> dependencies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76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DAG for this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50825" y="1455739"/>
            <a:ext cx="8512175" cy="25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dirty="0" err="1" smtClean="0">
                <a:latin typeface="Consolas"/>
                <a:cs typeface="Consolas"/>
              </a:rPr>
              <a:t>rdd</a:t>
            </a:r>
            <a:r>
              <a:rPr lang="en-US" sz="2400" dirty="0" smtClean="0">
                <a:latin typeface="Consolas"/>
                <a:cs typeface="Consolas"/>
              </a:rPr>
              <a:t>=</a:t>
            </a:r>
            <a:r>
              <a:rPr lang="en-US" sz="2400" dirty="0" err="1" smtClean="0">
                <a:latin typeface="Consolas"/>
                <a:cs typeface="Consolas"/>
              </a:rPr>
              <a:t>sc.parallelize</a:t>
            </a:r>
            <a:r>
              <a:rPr lang="en-US" sz="2400" dirty="0" smtClean="0">
                <a:latin typeface="Consolas"/>
                <a:cs typeface="Consolas"/>
              </a:rPr>
              <a:t>(range(1000))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rddWithTallies</a:t>
            </a:r>
            <a:r>
              <a:rPr lang="en-US" sz="2400" dirty="0" smtClean="0">
                <a:latin typeface="Consolas"/>
                <a:cs typeface="Consolas"/>
              </a:rPr>
              <a:t>=</a:t>
            </a:r>
            <a:r>
              <a:rPr lang="en-US" sz="2400" dirty="0" err="1" smtClean="0">
                <a:latin typeface="Consolas"/>
                <a:cs typeface="Consolas"/>
              </a:rPr>
              <a:t>rdd.</a:t>
            </a:r>
            <a:r>
              <a:rPr lang="en-US" sz="24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>
                <a:latin typeface="Consolas"/>
                <a:cs typeface="Consolas"/>
              </a:rPr>
              <a:t>x: (x,1</a:t>
            </a:r>
            <a:r>
              <a:rPr lang="en-US" sz="2400" dirty="0" smtClean="0">
                <a:latin typeface="Consolas"/>
                <a:cs typeface="Consolas"/>
              </a:rPr>
              <a:t>))</a:t>
            </a:r>
          </a:p>
          <a:p>
            <a:pPr marL="0" indent="0">
              <a:buFont typeface="Arial" charset="0"/>
              <a:buNone/>
            </a:pPr>
            <a:r>
              <a:rPr lang="en-US" sz="2400" dirty="0" err="1" smtClean="0">
                <a:latin typeface="Consolas"/>
                <a:cs typeface="Consolas"/>
              </a:rPr>
              <a:t>total,count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rddWithTallies.</a:t>
            </a:r>
            <a:r>
              <a:rPr lang="en-US" sz="2400" b="1" dirty="0" err="1" smtClean="0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lambda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x,y</a:t>
            </a:r>
            <a:r>
              <a:rPr lang="en-US" sz="2400" dirty="0" smtClean="0">
                <a:latin typeface="Consolas"/>
                <a:cs typeface="Consolas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en-US" sz="2400" dirty="0" smtClean="0">
                <a:latin typeface="Consolas"/>
                <a:cs typeface="Consolas"/>
                <a:sym typeface="Wingdings"/>
              </a:rPr>
              <a:t>									(x[0]+y[0],x[1]+y[1]) 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nsolas"/>
                <a:cs typeface="Consolas"/>
              </a:rPr>
              <a:t>print</a:t>
            </a:r>
            <a:r>
              <a:rPr lang="en-US" sz="2400" dirty="0" smtClean="0">
                <a:latin typeface="Consolas"/>
                <a:cs typeface="Consolas"/>
              </a:rPr>
              <a:t> 1.*total/count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8177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95140" y="48155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987060" y="48349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60" y="44196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25060" y="48200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39460" y="44196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8882" y="48278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6132669" y="48768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02580" y="45074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39000" y="45630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Map Transformation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152400" y="2861608"/>
            <a:ext cx="38985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i="1" smtClean="0"/>
              <a:t> </a:t>
            </a:r>
            <a:r>
              <a:rPr lang="en-US" sz="2400" smtClean="0"/>
              <a:t>Return </a:t>
            </a:r>
            <a:r>
              <a:rPr lang="en-US" sz="2400" dirty="0" smtClean="0"/>
              <a:t>a </a:t>
            </a:r>
            <a:r>
              <a:rPr lang="en-US" sz="2400" dirty="0"/>
              <a:t>new RDD by applying a function to each element of this RDD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987" y="1740932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n</a:t>
            </a:r>
            <a:r>
              <a:rPr lang="en-US" sz="2000" dirty="0" err="1" smtClean="0">
                <a:latin typeface="Consolas"/>
                <a:cs typeface="Consolas"/>
              </a:rPr>
              <a:t>ewrdd</a:t>
            </a:r>
            <a:r>
              <a:rPr lang="en-US" sz="2000" dirty="0" smtClean="0">
                <a:latin typeface="Consolas"/>
                <a:cs typeface="Consolas"/>
              </a:rPr>
              <a:t>=</a:t>
            </a:r>
            <a:r>
              <a:rPr lang="en-US" sz="2000" dirty="0" err="1" smtClean="0">
                <a:latin typeface="Consolas"/>
                <a:cs typeface="Consolas"/>
              </a:rPr>
              <a:t>myrdd.map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i="1" dirty="0" smtClean="0"/>
              <a:t>f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1657096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441970"/>
            <a:ext cx="1209775" cy="1067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26" y="5187798"/>
            <a:ext cx="1209775" cy="1067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19485" y="1371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95685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32922" y="4888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745" y="1376561"/>
            <a:ext cx="13244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[line1,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line3,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line333 ]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24093" y="3170872"/>
            <a:ext cx="13244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[line334,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line335,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line336,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l</a:t>
            </a:r>
            <a:r>
              <a:rPr lang="en-US" dirty="0" smtClean="0">
                <a:latin typeface="Consolas"/>
                <a:cs typeface="Consolas"/>
              </a:rPr>
              <a:t>ine665]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24093" y="4999672"/>
            <a:ext cx="13244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[line666,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line667,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line668,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line1000]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78147" y="1046479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myrdd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6575131" y="3521412"/>
            <a:ext cx="435269" cy="4541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64147" y="104734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newrdd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467600" y="1371600"/>
            <a:ext cx="170431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[f(line1),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f(line3),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f</a:t>
            </a:r>
            <a:r>
              <a:rPr lang="en-US" dirty="0" smtClean="0">
                <a:latin typeface="Consolas"/>
                <a:cs typeface="Consolas"/>
              </a:rPr>
              <a:t>(line333) 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64362" y="3124200"/>
            <a:ext cx="170431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[f(line334),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f(line335),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f(line336),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f(line665)]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91400" y="4999672"/>
            <a:ext cx="170431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[f(line666),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f(line667),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f(line668),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f(line1000)]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343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7" grpId="0"/>
      <p:bldP spid="28" grpId="0"/>
      <p:bldP spid="29" grpId="0"/>
      <p:bldP spid="30" grpId="0"/>
      <p:bldP spid="31" grpId="0" animBg="1"/>
      <p:bldP spid="32" grpId="0"/>
      <p:bldP spid="34" grpId="0"/>
      <p:bldP spid="37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What's The Point of Lazy Evaluation?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04800" y="18459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42740" y="18437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834660" y="18631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60" y="14478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2660" y="18482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87060" y="14478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6482" y="18560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980269" y="19050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50180" y="15356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15912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2516223"/>
            <a:ext cx="7543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Pipelining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Executions postponed can be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grouped togethe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 and parallelized more efficiently</a:t>
            </a:r>
          </a:p>
          <a:p>
            <a:pPr marL="742950" lvl="1" indent="-285750">
              <a:buFont typeface="Wingdings" charset="2"/>
              <a:buChar char="q"/>
            </a:pP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Resilience (the R in RDD)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914400" lvl="1" indent="-457200">
              <a:buFont typeface="Wingdings" charset="2"/>
              <a:buChar char="q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DAG allows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recovery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from crashed nodes/failed executions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46482" y="1817132"/>
            <a:ext cx="1957587" cy="4228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Persistence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04800" y="184598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sc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42740" y="1843715"/>
            <a:ext cx="1253720" cy="35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834660" y="186317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60" y="14478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parallelize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2660" y="184825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/>
                <a:cs typeface="Consolas"/>
              </a:rPr>
              <a:t>rdd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87060" y="144780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map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46482" y="1856042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rddWithTallies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980269" y="1905000"/>
            <a:ext cx="990600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50180" y="153566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onsolas"/>
                <a:cs typeface="Consolas"/>
              </a:rPr>
              <a:t>reduce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1591270"/>
            <a:ext cx="17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returned to </a:t>
            </a:r>
            <a:r>
              <a:rPr lang="en-US" smtClean="0"/>
              <a:t>driver variables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8660" y="2819400"/>
            <a:ext cx="8316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RDDs that are reused can be stored in memory, by explicitly calling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cache()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If you expect to be using an RDD again later down the road, then cache it! This avoids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recomputation</a:t>
            </a: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6482" y="152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PageRank Algorithm: Pseudo-Code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71" y="3175334"/>
            <a:ext cx="808121" cy="48226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434535" y="3239607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Set                  for </a:t>
            </a:r>
            <a:r>
              <a:rPr lang="en-US" dirty="0"/>
              <a:t>every </a:t>
            </a:r>
            <a:r>
              <a:rPr lang="en-US" dirty="0" smtClean="0"/>
              <a:t>website      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53" y="3385687"/>
            <a:ext cx="179220" cy="12187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05735" y="1371600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 smtClean="0"/>
              <a:t>WWW graph 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7" y="1451875"/>
            <a:ext cx="212914" cy="2208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24441" y="322150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Initialization: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9600" y="419021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Main Loop: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535" y="4181029"/>
            <a:ext cx="246734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                   repeat: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until convergence   </a:t>
            </a:r>
            <a:endParaRPr lang="en-US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071" y="4627279"/>
            <a:ext cx="3499687" cy="5995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960" y="4277858"/>
            <a:ext cx="939115" cy="23657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220605" y="1672675"/>
            <a:ext cx="1701028" cy="831305"/>
            <a:chOff x="1971368" y="1855653"/>
            <a:chExt cx="5115232" cy="2499852"/>
          </a:xfrm>
        </p:grpSpPr>
        <p:sp>
          <p:nvSpPr>
            <p:cNvPr id="52" name="Oval 51"/>
            <p:cNvSpPr/>
            <p:nvPr/>
          </p:nvSpPr>
          <p:spPr>
            <a:xfrm>
              <a:off x="1971368" y="2755305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133600" y="3646686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67000" y="202436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9600" y="185565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42570" y="4203105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532671" y="3112621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41656" y="2907705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703888" y="3799086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237288" y="217676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934200" y="3265021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2101450" y="2154445"/>
              <a:ext cx="587868" cy="62317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2743200" y="2176763"/>
              <a:ext cx="620806" cy="83113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819400" y="1931853"/>
              <a:ext cx="1600200" cy="168710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3494088" y="3061783"/>
              <a:ext cx="1038583" cy="127038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286000" y="3115665"/>
              <a:ext cx="1078006" cy="607221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47568" y="2907705"/>
              <a:ext cx="162232" cy="738981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2263682" y="3776768"/>
              <a:ext cx="1178888" cy="502537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594970" y="3875286"/>
              <a:ext cx="2108918" cy="409869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685071" y="2983905"/>
              <a:ext cx="856585" cy="204916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417888" y="3137983"/>
              <a:ext cx="100882" cy="1065122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467372" y="2008053"/>
              <a:ext cx="113071" cy="110456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367370" y="2306845"/>
              <a:ext cx="589148" cy="980494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671738" y="2306845"/>
              <a:ext cx="587868" cy="623178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833970" y="3395103"/>
              <a:ext cx="1122548" cy="426301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5617856" y="3060105"/>
              <a:ext cx="162232" cy="738981"/>
            </a:xfrm>
            <a:prstGeom prst="line">
              <a:avLst/>
            </a:prstGeom>
            <a:ln w="19050">
              <a:headEnd type="triangle" w="lg" len="lg"/>
              <a:tailEnd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572000" y="1931853"/>
              <a:ext cx="1665288" cy="321110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572652" y="3242703"/>
              <a:ext cx="982337" cy="982720"/>
            </a:xfrm>
            <a:prstGeom prst="line">
              <a:avLst/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3341688" y="2985583"/>
              <a:ext cx="152400" cy="152400"/>
            </a:xfrm>
            <a:prstGeom prst="ellips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2819400" y="1981200"/>
              <a:ext cx="1600200" cy="168710"/>
            </a:xfrm>
            <a:prstGeom prst="line">
              <a:avLst/>
            </a:prstGeom>
            <a:ln w="19050"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81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Convex 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8" y="1281545"/>
            <a:ext cx="7631545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Convex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9" y="1029855"/>
            <a:ext cx="8047182" cy="52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Order Condition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7" y="935182"/>
            <a:ext cx="8058727" cy="5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Second Order Condition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93800"/>
            <a:ext cx="7885545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Second Order Condition: PSD matrices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4" y="1322835"/>
            <a:ext cx="8714509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8" y="2438400"/>
            <a:ext cx="8567875" cy="111119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-401126" y="4176379"/>
            <a:ext cx="6210181" cy="1081421"/>
            <a:chOff x="-401126" y="4322429"/>
            <a:chExt cx="6210181" cy="108142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r="4033"/>
            <a:stretch/>
          </p:blipFill>
          <p:spPr>
            <a:xfrm>
              <a:off x="-401126" y="4419600"/>
              <a:ext cx="3017520" cy="47913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8013" y="4452258"/>
              <a:ext cx="1317621" cy="4192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0975" y="4322429"/>
              <a:ext cx="1185859" cy="6258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9311" y="4534741"/>
              <a:ext cx="299461" cy="3294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3800" y="4876800"/>
              <a:ext cx="2075255" cy="52705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549" y="3666355"/>
            <a:ext cx="6444548" cy="553212"/>
            <a:chOff x="76200" y="3634257"/>
            <a:chExt cx="6444548" cy="5532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00" y="3657600"/>
              <a:ext cx="1856648" cy="4491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/>
            <a:srcRect t="-3218" b="-21784"/>
            <a:stretch/>
          </p:blipFill>
          <p:spPr>
            <a:xfrm>
              <a:off x="4335629" y="3634257"/>
              <a:ext cx="1558090" cy="5532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1416" y="3721167"/>
              <a:ext cx="928326" cy="3892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83966" y="3653633"/>
              <a:ext cx="1251742" cy="4611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1667" y="3710907"/>
              <a:ext cx="509081" cy="41924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98122" y="5105400"/>
            <a:ext cx="5473336" cy="1186904"/>
            <a:chOff x="198122" y="5233298"/>
            <a:chExt cx="5473336" cy="118690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8122" y="5233298"/>
              <a:ext cx="1587136" cy="53902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83296" y="5300822"/>
              <a:ext cx="3788162" cy="49410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72519" y="5695511"/>
              <a:ext cx="1666792" cy="72469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03326" y="5826334"/>
              <a:ext cx="509081" cy="41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15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Operations that Preserve Convexity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277083"/>
            <a:ext cx="8312727" cy="47427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8400" y="5013158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 </a:t>
            </a:r>
            <a:r>
              <a:rPr lang="en-US" smtClean="0"/>
              <a:t>some cases)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Unconstrained Minimization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00200"/>
            <a:ext cx="4723776" cy="31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65" y="1915441"/>
            <a:ext cx="1616364" cy="63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357" y="3673454"/>
            <a:ext cx="7791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the </a:t>
            </a:r>
            <a:r>
              <a:rPr lang="en-US" b="1" dirty="0" smtClean="0"/>
              <a:t>objective function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is: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</a:t>
            </a:r>
            <a:r>
              <a:rPr lang="en-US" dirty="0" smtClean="0"/>
              <a:t>onvex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t</a:t>
            </a:r>
            <a:r>
              <a:rPr lang="en-US" dirty="0" smtClean="0"/>
              <a:t>wice continuously differentiable (i.e., Hessian exists and is continuous)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84" y="4038600"/>
            <a:ext cx="1660256" cy="3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/>
              <a:t>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96" y="3170872"/>
            <a:ext cx="1209775" cy="10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08" y="1657096"/>
            <a:ext cx="1209775" cy="10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07" y="3441970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33" y="5187798"/>
            <a:ext cx="1209775" cy="1067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3466" y="279699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driver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77192" y="1371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53392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90629" y="4888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0825" y="1556266"/>
            <a:ext cx="1912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</a:t>
            </a:r>
            <a:r>
              <a:rPr lang="en-US" dirty="0" err="1" smtClean="0">
                <a:latin typeface="Consolas"/>
                <a:cs typeface="Consolas"/>
              </a:rPr>
              <a:t>ef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myf</a:t>
            </a:r>
            <a:r>
              <a:rPr lang="en-US" dirty="0" smtClean="0">
                <a:latin typeface="Consolas"/>
                <a:cs typeface="Consolas"/>
              </a:rPr>
              <a:t>(x):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return x+2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1192585" y="2278337"/>
            <a:ext cx="457200" cy="413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024849" y="2819400"/>
            <a:ext cx="727751" cy="790981"/>
            <a:chOff x="1024849" y="2819400"/>
            <a:chExt cx="727751" cy="790981"/>
          </a:xfrm>
        </p:grpSpPr>
        <p:sp>
          <p:nvSpPr>
            <p:cNvPr id="34" name="Rectangle 33"/>
            <p:cNvSpPr/>
            <p:nvPr/>
          </p:nvSpPr>
          <p:spPr>
            <a:xfrm>
              <a:off x="1024849" y="2819400"/>
              <a:ext cx="727751" cy="790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69571" y="2876899"/>
              <a:ext cx="605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010101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26571" y="3845530"/>
            <a:ext cx="1713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Serialize to binary representation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0825" y="2796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34849" y="1647419"/>
            <a:ext cx="727751" cy="790981"/>
            <a:chOff x="1024849" y="2819400"/>
            <a:chExt cx="727751" cy="790981"/>
          </a:xfrm>
        </p:grpSpPr>
        <p:sp>
          <p:nvSpPr>
            <p:cNvPr id="45" name="Rectangle 44"/>
            <p:cNvSpPr/>
            <p:nvPr/>
          </p:nvSpPr>
          <p:spPr>
            <a:xfrm>
              <a:off x="1024849" y="2819400"/>
              <a:ext cx="727751" cy="790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9571" y="2876899"/>
              <a:ext cx="605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010101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34849" y="3276600"/>
            <a:ext cx="727751" cy="790981"/>
            <a:chOff x="1024849" y="2819400"/>
            <a:chExt cx="727751" cy="790981"/>
          </a:xfrm>
        </p:grpSpPr>
        <p:sp>
          <p:nvSpPr>
            <p:cNvPr id="48" name="Rectangle 47"/>
            <p:cNvSpPr/>
            <p:nvPr/>
          </p:nvSpPr>
          <p:spPr>
            <a:xfrm>
              <a:off x="1024849" y="2819400"/>
              <a:ext cx="727751" cy="790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69571" y="2876899"/>
              <a:ext cx="605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010101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834849" y="4924019"/>
            <a:ext cx="727751" cy="790981"/>
            <a:chOff x="1024849" y="2819400"/>
            <a:chExt cx="727751" cy="790981"/>
          </a:xfrm>
        </p:grpSpPr>
        <p:sp>
          <p:nvSpPr>
            <p:cNvPr id="51" name="Rectangle 50"/>
            <p:cNvSpPr/>
            <p:nvPr/>
          </p:nvSpPr>
          <p:spPr>
            <a:xfrm>
              <a:off x="1024849" y="2819400"/>
              <a:ext cx="727751" cy="790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69571" y="2876899"/>
              <a:ext cx="605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010101</a:t>
              </a:r>
              <a:endParaRPr lang="en-US" dirty="0"/>
            </a:p>
          </p:txBody>
        </p:sp>
      </p:grpSp>
      <p:sp>
        <p:nvSpPr>
          <p:cNvPr id="53" name="Down Arrow 52"/>
          <p:cNvSpPr/>
          <p:nvPr/>
        </p:nvSpPr>
        <p:spPr>
          <a:xfrm rot="14865252">
            <a:off x="3821753" y="2210705"/>
            <a:ext cx="451838" cy="10524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6734748" flipV="1">
            <a:off x="3873046" y="4343329"/>
            <a:ext cx="451838" cy="10524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5400000" flipV="1">
            <a:off x="3906308" y="3270007"/>
            <a:ext cx="542706" cy="10524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117608" y="49240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2147129" y="4898234"/>
            <a:ext cx="171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Ship to workers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528737" y="2525840"/>
            <a:ext cx="1912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</a:t>
            </a:r>
            <a:r>
              <a:rPr lang="en-US" dirty="0" err="1" smtClean="0">
                <a:latin typeface="Consolas"/>
                <a:cs typeface="Consolas"/>
              </a:rPr>
              <a:t>ef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myf</a:t>
            </a:r>
            <a:r>
              <a:rPr lang="en-US" dirty="0" smtClean="0">
                <a:latin typeface="Consolas"/>
                <a:cs typeface="Consolas"/>
              </a:rPr>
              <a:t>(x):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return x+2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95800" y="4078069"/>
            <a:ext cx="1912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</a:t>
            </a:r>
            <a:r>
              <a:rPr lang="en-US" dirty="0" err="1" smtClean="0">
                <a:latin typeface="Consolas"/>
                <a:cs typeface="Consolas"/>
              </a:rPr>
              <a:t>ef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myf</a:t>
            </a:r>
            <a:r>
              <a:rPr lang="en-US" dirty="0" smtClean="0">
                <a:latin typeface="Consolas"/>
                <a:cs typeface="Consolas"/>
              </a:rPr>
              <a:t>(x):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return x+2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495800" y="5754469"/>
            <a:ext cx="1912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d</a:t>
            </a:r>
            <a:r>
              <a:rPr lang="en-US" dirty="0" err="1" smtClean="0">
                <a:latin typeface="Consolas"/>
                <a:cs typeface="Consolas"/>
              </a:rPr>
              <a:t>ef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myf</a:t>
            </a:r>
            <a:r>
              <a:rPr lang="en-US" dirty="0" smtClean="0">
                <a:latin typeface="Consolas"/>
                <a:cs typeface="Consolas"/>
              </a:rPr>
              <a:t>(x):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return x+2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15639" y="106875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42215" y="1179889"/>
            <a:ext cx="171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De-serialize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34200" y="1652198"/>
            <a:ext cx="1704313" cy="1220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[f(line1),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f(line3),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f</a:t>
            </a:r>
            <a:r>
              <a:rPr lang="en-US" dirty="0" smtClean="0">
                <a:latin typeface="Consolas"/>
                <a:cs typeface="Consolas"/>
              </a:rPr>
              <a:t>(line333) 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30962" y="3276600"/>
            <a:ext cx="170431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[f(line334),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f(line335),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f(line336),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f(line665)]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58000" y="4996953"/>
            <a:ext cx="1704313" cy="1787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[f(line666),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f(line667),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f(line668),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f(line1000)]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34200" y="9906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202383" y="990600"/>
            <a:ext cx="171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Apply to every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191" y="2057400"/>
            <a:ext cx="2152796" cy="488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524000"/>
            <a:ext cx="71609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 an </a:t>
            </a:r>
            <a:r>
              <a:rPr lang="en-US" b="1" dirty="0" smtClean="0"/>
              <a:t>optimal or minimum point</a:t>
            </a:r>
            <a:r>
              <a:rPr lang="en-US" dirty="0" smtClean="0"/>
              <a:t>, and assume that this is </a:t>
            </a:r>
            <a:r>
              <a:rPr lang="en-US" b="1" dirty="0" smtClean="0"/>
              <a:t>attained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dirty="0" smtClean="0"/>
              <a:t>(i.e., is in       )</a:t>
            </a:r>
            <a:endParaRPr lang="el-GR" b="1" dirty="0" smtClean="0"/>
          </a:p>
          <a:p>
            <a:endParaRPr lang="el-GR" b="1" dirty="0"/>
          </a:p>
          <a:p>
            <a:endParaRPr lang="el-GR" b="1" dirty="0" smtClean="0"/>
          </a:p>
          <a:p>
            <a:r>
              <a:rPr lang="en-US" dirty="0" smtClean="0"/>
              <a:t> </a:t>
            </a:r>
            <a:endParaRPr lang="el-GR" b="1" i="1" dirty="0"/>
          </a:p>
          <a:p>
            <a:r>
              <a:rPr lang="en-US" i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47" y="3223473"/>
            <a:ext cx="286753" cy="236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495800"/>
            <a:ext cx="1450969" cy="291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914487"/>
            <a:ext cx="4723776" cy="3162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403860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Then, 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 rot="21024501">
            <a:off x="1276958" y="497011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2800"/>
                </a:solidFill>
              </a:rPr>
              <a:t>Certificate of optimality!!!</a:t>
            </a:r>
            <a:endParaRPr lang="en-US" b="1" dirty="0">
              <a:solidFill>
                <a:srgbClr val="FF2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9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Descent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95400"/>
            <a:ext cx="6731000" cy="990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895600" y="19812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114800" y="1981200"/>
            <a:ext cx="53340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00" y="2711327"/>
            <a:ext cx="338889" cy="1889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4" y="2630832"/>
            <a:ext cx="575656" cy="2759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12051" y="2892720"/>
            <a:ext cx="132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gain</a:t>
            </a:r>
            <a:r>
              <a:rPr lang="en-US" dirty="0" smtClean="0"/>
              <a:t> or </a:t>
            </a:r>
          </a:p>
          <a:p>
            <a:r>
              <a:rPr lang="en-US" b="1" dirty="0" smtClean="0"/>
              <a:t>step size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962400" y="296333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descent direction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6245225" y="5812862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828800" y="5453303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27823" y="5918546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503047" y="5245848"/>
            <a:ext cx="145153" cy="1451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74" y="5206140"/>
            <a:ext cx="515252" cy="3339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561" y="4876800"/>
            <a:ext cx="468411" cy="30359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5401218"/>
            <a:ext cx="468411" cy="30359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640" y="5687523"/>
            <a:ext cx="468411" cy="303599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1" idx="2"/>
            <a:endCxn id="44" idx="6"/>
          </p:cNvCxnSpPr>
          <p:nvPr/>
        </p:nvCxnSpPr>
        <p:spPr>
          <a:xfrm flipH="1" flipV="1">
            <a:off x="4648200" y="5318425"/>
            <a:ext cx="1597025" cy="56701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2"/>
          </p:cNvCxnSpPr>
          <p:nvPr/>
        </p:nvCxnSpPr>
        <p:spPr>
          <a:xfrm flipH="1">
            <a:off x="3298378" y="5318425"/>
            <a:ext cx="1204669" cy="6579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3" idx="2"/>
            <a:endCxn id="42" idx="5"/>
          </p:cNvCxnSpPr>
          <p:nvPr/>
        </p:nvCxnSpPr>
        <p:spPr>
          <a:xfrm flipH="1" flipV="1">
            <a:off x="1952696" y="5577199"/>
            <a:ext cx="1175127" cy="41392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2"/>
          </p:cNvCxnSpPr>
          <p:nvPr/>
        </p:nvCxnSpPr>
        <p:spPr>
          <a:xfrm flipH="1" flipV="1">
            <a:off x="5490813" y="5628617"/>
            <a:ext cx="754412" cy="256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7716" y="5377709"/>
            <a:ext cx="602181" cy="250908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44" idx="2"/>
          </p:cNvCxnSpPr>
          <p:nvPr/>
        </p:nvCxnSpPr>
        <p:spPr>
          <a:xfrm flipH="1">
            <a:off x="4006670" y="5318425"/>
            <a:ext cx="496377" cy="280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56" y="5137184"/>
            <a:ext cx="602181" cy="250908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 flipV="1">
            <a:off x="2593400" y="5786940"/>
            <a:ext cx="534462" cy="192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270000" y="3465686"/>
            <a:ext cx="5737829" cy="1322493"/>
            <a:chOff x="1270000" y="3465686"/>
            <a:chExt cx="5737829" cy="1322493"/>
          </a:xfrm>
        </p:grpSpPr>
        <p:cxnSp>
          <p:nvCxnSpPr>
            <p:cNvPr id="70" name="Straight Arrow Connector 69"/>
            <p:cNvCxnSpPr/>
            <p:nvPr/>
          </p:nvCxnSpPr>
          <p:spPr>
            <a:xfrm flipH="1" flipV="1">
              <a:off x="6781800" y="3474659"/>
              <a:ext cx="2" cy="13135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1270000" y="3465686"/>
              <a:ext cx="5737829" cy="1272594"/>
              <a:chOff x="1270000" y="3465686"/>
              <a:chExt cx="5737829" cy="1272594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 flipH="1">
                <a:off x="1270000" y="4724777"/>
                <a:ext cx="5606934" cy="135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5" name="Group 84"/>
              <p:cNvGrpSpPr/>
              <p:nvPr/>
            </p:nvGrpSpPr>
            <p:grpSpPr>
              <a:xfrm>
                <a:off x="1703730" y="3465686"/>
                <a:ext cx="5304099" cy="1151109"/>
                <a:chOff x="1703730" y="3465686"/>
                <a:chExt cx="5304099" cy="1151109"/>
              </a:xfrm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1703730" y="3636464"/>
                  <a:ext cx="4982938" cy="980331"/>
                </a:xfrm>
                <a:custGeom>
                  <a:avLst/>
                  <a:gdLst>
                    <a:gd name="connsiteX0" fmla="*/ 4696178 w 4696178"/>
                    <a:gd name="connsiteY0" fmla="*/ 0 h 982133"/>
                    <a:gd name="connsiteX1" fmla="*/ 2438400 w 4696178"/>
                    <a:gd name="connsiteY1" fmla="*/ 767644 h 982133"/>
                    <a:gd name="connsiteX2" fmla="*/ 0 w 4696178"/>
                    <a:gd name="connsiteY2" fmla="*/ 982133 h 982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96178" h="982133">
                      <a:moveTo>
                        <a:pt x="4696178" y="0"/>
                      </a:moveTo>
                      <a:cubicBezTo>
                        <a:pt x="3958637" y="301977"/>
                        <a:pt x="3221096" y="603955"/>
                        <a:pt x="2438400" y="767644"/>
                      </a:cubicBezTo>
                      <a:cubicBezTo>
                        <a:pt x="1655704" y="931333"/>
                        <a:pt x="0" y="982133"/>
                        <a:pt x="0" y="982133"/>
                      </a:cubicBezTo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8000" y="3465686"/>
                  <a:ext cx="149829" cy="26811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9205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 flipV="1">
            <a:off x="6819115" y="3600824"/>
            <a:ext cx="475990" cy="868775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01582" y="3643999"/>
            <a:ext cx="49086" cy="844509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232344" y="4444181"/>
            <a:ext cx="1599198" cy="13609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Descent Direction: View Through Contours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6" name="Oval 5"/>
          <p:cNvSpPr/>
          <p:nvPr/>
        </p:nvSpPr>
        <p:spPr>
          <a:xfrm>
            <a:off x="2133600" y="28194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3622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8843" y="20574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224135" y="37338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31542" y="44802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57" y="2587135"/>
            <a:ext cx="705571" cy="1992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91" y="2778612"/>
            <a:ext cx="867153" cy="199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47" y="2878591"/>
            <a:ext cx="867153" cy="1992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054220"/>
            <a:ext cx="799826" cy="25476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750756" y="4397022"/>
            <a:ext cx="688971" cy="262332"/>
            <a:chOff x="6750756" y="4397022"/>
            <a:chExt cx="688971" cy="26233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294452"/>
            <a:ext cx="3030528" cy="559989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773867" y="4659354"/>
            <a:ext cx="3255333" cy="82704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8025" y="552844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all are descent directions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Descent Method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" y="1295400"/>
            <a:ext cx="8369300" cy="299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0200" y="4419600"/>
            <a:ext cx="4403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Q: How to choose descent direction  </a:t>
            </a:r>
            <a:r>
              <a:rPr lang="el-GR" dirty="0" smtClean="0"/>
              <a:t>Δ</a:t>
            </a:r>
            <a:r>
              <a:rPr lang="en-US" dirty="0" smtClean="0"/>
              <a:t>x? </a:t>
            </a:r>
          </a:p>
          <a:p>
            <a:endParaRPr lang="en-US" dirty="0"/>
          </a:p>
          <a:p>
            <a:r>
              <a:rPr lang="en-US" dirty="0" smtClean="0"/>
              <a:t>Q: How to choose step size</a:t>
            </a:r>
            <a:r>
              <a:rPr lang="el-GR" dirty="0" smtClean="0"/>
              <a:t> </a:t>
            </a:r>
            <a:r>
              <a:rPr lang="en-US" dirty="0" smtClean="0"/>
              <a:t>t?</a:t>
            </a:r>
          </a:p>
          <a:p>
            <a:endParaRPr lang="en-US" dirty="0"/>
          </a:p>
          <a:p>
            <a:r>
              <a:rPr lang="en-US" dirty="0" smtClean="0"/>
              <a:t>Q: How to choose stopping criterion?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0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Choose descent direction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21" y="1905000"/>
            <a:ext cx="2640358" cy="7437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7010400" y="4549422"/>
            <a:ext cx="341314" cy="678511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066397" y="2819400"/>
            <a:ext cx="7657092" cy="3276600"/>
            <a:chOff x="1066397" y="2819400"/>
            <a:chExt cx="7657092" cy="3276600"/>
          </a:xfrm>
        </p:grpSpPr>
        <p:sp>
          <p:nvSpPr>
            <p:cNvPr id="10" name="Oval 9"/>
            <p:cNvSpPr/>
            <p:nvPr/>
          </p:nvSpPr>
          <p:spPr>
            <a:xfrm>
              <a:off x="2661154" y="3581400"/>
              <a:ext cx="3962400" cy="1447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746754" y="3124200"/>
              <a:ext cx="5747657" cy="2438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66397" y="2819400"/>
              <a:ext cx="7004957" cy="2971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751689" y="4495800"/>
              <a:ext cx="2971800" cy="16002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359096" y="5242278"/>
              <a:ext cx="320120" cy="625122"/>
            </a:xfrm>
            <a:prstGeom prst="straightConnector1">
              <a:avLst/>
            </a:prstGeom>
            <a:ln w="50800">
              <a:solidFill>
                <a:srgbClr val="FF28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011" y="3349135"/>
              <a:ext cx="705571" cy="19928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7845" y="3540612"/>
              <a:ext cx="867153" cy="1992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7001" y="3640591"/>
              <a:ext cx="867153" cy="19928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6554" y="5816220"/>
              <a:ext cx="799826" cy="25476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7278310" y="5159022"/>
              <a:ext cx="688971" cy="262332"/>
              <a:chOff x="6750756" y="4397022"/>
              <a:chExt cx="688971" cy="26233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8273" y="4408446"/>
                <a:ext cx="401454" cy="250908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6750756" y="4397022"/>
                <a:ext cx="145153" cy="145153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7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Constant Step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76" y="1407822"/>
            <a:ext cx="1081075" cy="2728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378824"/>
            <a:ext cx="2393057" cy="4499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289" y="2286283"/>
            <a:ext cx="3005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Simple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May not converge!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52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Decreasing Step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10" y="1510651"/>
            <a:ext cx="1175686" cy="5519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09600" y="158074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smtClean="0"/>
              <a:t>.g.</a:t>
            </a:r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096000" y="4145969"/>
            <a:ext cx="2193522" cy="1106853"/>
            <a:chOff x="1143000" y="2438400"/>
            <a:chExt cx="6554978" cy="3307645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1354667" y="2438400"/>
              <a:ext cx="13820" cy="33076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143000" y="5486400"/>
              <a:ext cx="65549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2590800" y="2672649"/>
              <a:ext cx="4154311" cy="2622747"/>
            </a:xfrm>
            <a:custGeom>
              <a:avLst/>
              <a:gdLst>
                <a:gd name="connsiteX0" fmla="*/ 0 w 4154311"/>
                <a:gd name="connsiteY0" fmla="*/ 33867 h 2622747"/>
                <a:gd name="connsiteX1" fmla="*/ 948267 w 4154311"/>
                <a:gd name="connsiteY1" fmla="*/ 2065867 h 2622747"/>
                <a:gd name="connsiteX2" fmla="*/ 2528711 w 4154311"/>
                <a:gd name="connsiteY2" fmla="*/ 2483556 h 2622747"/>
                <a:gd name="connsiteX3" fmla="*/ 4154311 w 4154311"/>
                <a:gd name="connsiteY3" fmla="*/ 0 h 26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4311" h="2622747">
                  <a:moveTo>
                    <a:pt x="0" y="33867"/>
                  </a:moveTo>
                  <a:cubicBezTo>
                    <a:pt x="263407" y="845726"/>
                    <a:pt x="526815" y="1657585"/>
                    <a:pt x="948267" y="2065867"/>
                  </a:cubicBezTo>
                  <a:cubicBezTo>
                    <a:pt x="1369719" y="2474149"/>
                    <a:pt x="1994370" y="2827867"/>
                    <a:pt x="2528711" y="2483556"/>
                  </a:cubicBezTo>
                  <a:cubicBezTo>
                    <a:pt x="3063052" y="2139245"/>
                    <a:pt x="4154311" y="0"/>
                    <a:pt x="4154311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792822" y="3222997"/>
              <a:ext cx="746245" cy="151551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516312" y="4728640"/>
              <a:ext cx="643798" cy="44212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160110" y="5201396"/>
              <a:ext cx="410479" cy="8271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6044021" y="2820185"/>
            <a:ext cx="2297479" cy="1159309"/>
            <a:chOff x="1143000" y="2031297"/>
            <a:chExt cx="6554978" cy="3307645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1354667" y="2031297"/>
              <a:ext cx="13820" cy="33076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143000" y="5079297"/>
              <a:ext cx="65549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2590800" y="2265546"/>
              <a:ext cx="4154311" cy="2622747"/>
            </a:xfrm>
            <a:custGeom>
              <a:avLst/>
              <a:gdLst>
                <a:gd name="connsiteX0" fmla="*/ 0 w 4154311"/>
                <a:gd name="connsiteY0" fmla="*/ 33867 h 2622747"/>
                <a:gd name="connsiteX1" fmla="*/ 948267 w 4154311"/>
                <a:gd name="connsiteY1" fmla="*/ 2065867 h 2622747"/>
                <a:gd name="connsiteX2" fmla="*/ 2528711 w 4154311"/>
                <a:gd name="connsiteY2" fmla="*/ 2483556 h 2622747"/>
                <a:gd name="connsiteX3" fmla="*/ 4154311 w 4154311"/>
                <a:gd name="connsiteY3" fmla="*/ 0 h 26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4311" h="2622747">
                  <a:moveTo>
                    <a:pt x="0" y="33867"/>
                  </a:moveTo>
                  <a:cubicBezTo>
                    <a:pt x="263407" y="845726"/>
                    <a:pt x="526815" y="1657585"/>
                    <a:pt x="948267" y="2065867"/>
                  </a:cubicBezTo>
                  <a:cubicBezTo>
                    <a:pt x="1369719" y="2474149"/>
                    <a:pt x="1994370" y="2827867"/>
                    <a:pt x="2528711" y="2483556"/>
                  </a:cubicBezTo>
                  <a:cubicBezTo>
                    <a:pt x="3063052" y="2139245"/>
                    <a:pt x="4154311" y="0"/>
                    <a:pt x="4154311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3516312" y="3936297"/>
              <a:ext cx="2276590" cy="376773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3048000" y="3576919"/>
              <a:ext cx="2719502" cy="38248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105833" y="3178101"/>
              <a:ext cx="3118869" cy="384967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04" y="1562977"/>
            <a:ext cx="3060700" cy="4953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2022" y="2697133"/>
            <a:ext cx="4457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Simple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Will eventually converge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May be slow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smtClean="0"/>
              <a:t>Can start "bad" before becoming "good"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smtClean="0"/>
              <a:t>Not guaranteed descent</a:t>
            </a:r>
          </a:p>
          <a:p>
            <a:pPr lvl="1"/>
            <a:r>
              <a:rPr lang="en-US" sz="2400" dirty="0" smtClean="0"/>
              <a:t>with every 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464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Exact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211140" y="2411307"/>
            <a:ext cx="2" cy="2255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211140" y="4666320"/>
            <a:ext cx="5485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800600"/>
            <a:ext cx="667919" cy="225532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2362200" y="2957689"/>
            <a:ext cx="4831645" cy="1547795"/>
          </a:xfrm>
          <a:custGeom>
            <a:avLst/>
            <a:gdLst>
              <a:gd name="connsiteX0" fmla="*/ 0 w 4831645"/>
              <a:gd name="connsiteY0" fmla="*/ 0 h 1547795"/>
              <a:gd name="connsiteX1" fmla="*/ 666045 w 4831645"/>
              <a:gd name="connsiteY1" fmla="*/ 1174044 h 1547795"/>
              <a:gd name="connsiteX2" fmla="*/ 3059289 w 4831645"/>
              <a:gd name="connsiteY2" fmla="*/ 1524000 h 1547795"/>
              <a:gd name="connsiteX3" fmla="*/ 4831645 w 4831645"/>
              <a:gd name="connsiteY3" fmla="*/ 620889 h 154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1645" h="1547795">
                <a:moveTo>
                  <a:pt x="0" y="0"/>
                </a:moveTo>
                <a:cubicBezTo>
                  <a:pt x="78082" y="460022"/>
                  <a:pt x="156164" y="920044"/>
                  <a:pt x="666045" y="1174044"/>
                </a:cubicBezTo>
                <a:cubicBezTo>
                  <a:pt x="1175927" y="1428044"/>
                  <a:pt x="2365022" y="1616192"/>
                  <a:pt x="3059289" y="1524000"/>
                </a:cubicBezTo>
                <a:cubicBezTo>
                  <a:pt x="3753556" y="1431808"/>
                  <a:pt x="4831645" y="620889"/>
                  <a:pt x="4831645" y="6208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763743"/>
            <a:ext cx="94628" cy="189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9" y="2375229"/>
            <a:ext cx="1356341" cy="29177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257800" y="4038600"/>
            <a:ext cx="0" cy="7620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724400"/>
            <a:ext cx="386399" cy="260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449" y="1518506"/>
            <a:ext cx="2908300" cy="48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955" y="1569955"/>
            <a:ext cx="386399" cy="2602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478" y="5100591"/>
            <a:ext cx="7885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Guaranteed descent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May be hard to compute: optimization in one variable!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11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Backtracking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9" y="1097845"/>
            <a:ext cx="8851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Backtracking Line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89" y="1524000"/>
            <a:ext cx="7035800" cy="255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82700"/>
            <a:ext cx="2527300" cy="48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2689" y="4495800"/>
            <a:ext cx="6526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Guaranteed descent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Requires multiple </a:t>
            </a:r>
            <a:r>
              <a:rPr lang="en-US" b="1" dirty="0" smtClean="0"/>
              <a:t>function</a:t>
            </a:r>
            <a:r>
              <a:rPr lang="en-US" dirty="0" smtClean="0"/>
              <a:t> calls but </a:t>
            </a:r>
            <a:r>
              <a:rPr lang="en-US" b="1" dirty="0" smtClean="0"/>
              <a:t>only on gradient </a:t>
            </a:r>
            <a:r>
              <a:rPr lang="en-US" dirty="0" smtClean="0"/>
              <a:t>call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b="1" dirty="0" smtClean="0"/>
              <a:t>Function</a:t>
            </a:r>
            <a:r>
              <a:rPr lang="en-US" dirty="0" smtClean="0"/>
              <a:t> f is </a:t>
            </a:r>
            <a:r>
              <a:rPr lang="en-US" b="1" dirty="0" smtClean="0"/>
              <a:t>shipped</a:t>
            </a:r>
            <a:r>
              <a:rPr lang="en-US" dirty="0" smtClean="0"/>
              <a:t> to data 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Data </a:t>
            </a:r>
            <a:r>
              <a:rPr lang="en-US" b="1" dirty="0" smtClean="0"/>
              <a:t>do not move </a:t>
            </a:r>
            <a:r>
              <a:rPr lang="en-US" dirty="0" smtClean="0"/>
              <a:t>(stay at workers)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Serialize-</a:t>
            </a:r>
            <a:r>
              <a:rPr lang="en-US" dirty="0" err="1" smtClean="0"/>
              <a:t>deserialize</a:t>
            </a:r>
            <a:r>
              <a:rPr lang="en-US" dirty="0" smtClean="0"/>
              <a:t>:              </a:t>
            </a:r>
            <a:r>
              <a:rPr lang="en-US" sz="2400" dirty="0" smtClean="0"/>
              <a:t>(default option)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 smtClean="0"/>
              <a:t>s Involve </a:t>
            </a:r>
            <a:r>
              <a:rPr lang="en-US" dirty="0"/>
              <a:t>C</a:t>
            </a:r>
            <a:r>
              <a:rPr lang="en-US" dirty="0" smtClean="0"/>
              <a:t>ommunication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4999111" y="4050268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Consolas"/>
                <a:cs typeface="Consolas"/>
              </a:rPr>
              <a:t>pickle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786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</p:spPr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477071" y="1371600"/>
            <a:ext cx="6487410" cy="4343400"/>
            <a:chOff x="-196208" y="650541"/>
            <a:chExt cx="9295776" cy="62236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6208" y="650541"/>
              <a:ext cx="9295776" cy="6223635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4704600" y="5101775"/>
              <a:ext cx="0" cy="5653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648200" y="5029200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4876800" y="4419601"/>
              <a:ext cx="3352800" cy="91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7712" y="3621505"/>
              <a:ext cx="462715" cy="140769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224229"/>
            <a:ext cx="2640358" cy="8739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0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 Descent: Putting Everything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374900"/>
            <a:ext cx="8420100" cy="177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4" y="4279900"/>
            <a:ext cx="5715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31" y="4127500"/>
            <a:ext cx="1427438" cy="398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4584700"/>
            <a:ext cx="8470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Convergence of 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71600"/>
            <a:ext cx="8420100" cy="177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4" y="3276600"/>
            <a:ext cx="571500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31" y="3124200"/>
            <a:ext cx="1427438" cy="398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1" y="3581400"/>
            <a:ext cx="84709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64" y="4182269"/>
            <a:ext cx="58166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282" y="4648200"/>
            <a:ext cx="4272615" cy="473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528" y="5359351"/>
            <a:ext cx="5664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Example of Slow Convergence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154" y="1516424"/>
            <a:ext cx="9756309" cy="42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this a problem?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172709" y="1712316"/>
            <a:ext cx="3627891" cy="3738167"/>
            <a:chOff x="533400" y="1905000"/>
            <a:chExt cx="7004957" cy="2971800"/>
          </a:xfrm>
        </p:grpSpPr>
        <p:sp>
          <p:nvSpPr>
            <p:cNvPr id="7" name="Oval 6"/>
            <p:cNvSpPr/>
            <p:nvPr/>
          </p:nvSpPr>
          <p:spPr>
            <a:xfrm>
              <a:off x="2128157" y="2667000"/>
              <a:ext cx="3962400" cy="1447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213757" y="2209800"/>
              <a:ext cx="5747657" cy="2438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33400" y="1905000"/>
              <a:ext cx="7004957" cy="29718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50534" y="1984653"/>
            <a:ext cx="11466" cy="3886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5775" y="5638800"/>
            <a:ext cx="4844324" cy="57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0825" y="1967611"/>
            <a:ext cx="63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011" y="5804735"/>
            <a:ext cx="265246" cy="21506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907175" y="2819400"/>
            <a:ext cx="3345953" cy="2514601"/>
            <a:chOff x="2907175" y="2819400"/>
            <a:chExt cx="3345953" cy="2514601"/>
          </a:xfrm>
        </p:grpSpPr>
        <p:cxnSp>
          <p:nvCxnSpPr>
            <p:cNvPr id="40" name="Straight Connector 39"/>
            <p:cNvCxnSpPr/>
            <p:nvPr/>
          </p:nvCxnSpPr>
          <p:spPr>
            <a:xfrm flipH="1" flipV="1">
              <a:off x="3853959" y="3862978"/>
              <a:ext cx="838201" cy="33994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3232168" y="3772077"/>
              <a:ext cx="621791" cy="10891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2986654" y="3661909"/>
              <a:ext cx="245514" cy="12542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333464" y="2819400"/>
              <a:ext cx="817177" cy="25146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734268" y="4209954"/>
              <a:ext cx="551062" cy="231382"/>
            </a:xfrm>
            <a:prstGeom prst="straightConnector1">
              <a:avLst/>
            </a:prstGeom>
            <a:ln w="50800">
              <a:solidFill>
                <a:srgbClr val="FF28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302" y="4342885"/>
              <a:ext cx="799826" cy="25476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636488" y="3886200"/>
              <a:ext cx="641766" cy="407620"/>
              <a:chOff x="6750756" y="4134555"/>
              <a:chExt cx="641766" cy="40762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1068" y="4134555"/>
                <a:ext cx="401454" cy="262332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750756" y="4397022"/>
                <a:ext cx="145153" cy="145153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3733800" y="3810000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24200" y="3717897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907175" y="3581400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51" y="1066800"/>
            <a:ext cx="1344949" cy="22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this a problem?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51" y="1066800"/>
            <a:ext cx="1344949" cy="222802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750534" y="1984653"/>
            <a:ext cx="11466" cy="3886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79425" y="5680341"/>
            <a:ext cx="8359775" cy="57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191" y="179998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548265" y="3124200"/>
            <a:ext cx="39624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33865" y="2667000"/>
            <a:ext cx="5747657" cy="2438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53508" y="2362200"/>
            <a:ext cx="7004957" cy="2971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638800" y="4038600"/>
            <a:ext cx="29718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246207" y="4785078"/>
            <a:ext cx="320120" cy="625122"/>
          </a:xfrm>
          <a:prstGeom prst="straightConnector1">
            <a:avLst/>
          </a:prstGeom>
          <a:ln w="50800">
            <a:solidFill>
              <a:srgbClr val="FF28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65" y="5359020"/>
            <a:ext cx="799826" cy="2547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7165421" y="4701822"/>
            <a:ext cx="688971" cy="262332"/>
            <a:chOff x="6750756" y="4397022"/>
            <a:chExt cx="688971" cy="26233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8273" y="4408446"/>
              <a:ext cx="401454" cy="250908"/>
            </a:xfrm>
            <a:prstGeom prst="rect">
              <a:avLst/>
            </a:prstGeom>
          </p:spPr>
        </p:pic>
        <p:sp>
          <p:nvSpPr>
            <p:cNvPr id="46" name="Oval 45"/>
            <p:cNvSpPr/>
            <p:nvPr/>
          </p:nvSpPr>
          <p:spPr>
            <a:xfrm>
              <a:off x="6750756" y="4397022"/>
              <a:ext cx="145153" cy="1451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315" y="5815740"/>
            <a:ext cx="283885" cy="22868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 flipV="1">
            <a:off x="6267403" y="2933459"/>
            <a:ext cx="912543" cy="182903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20212" y="2922960"/>
            <a:ext cx="433572" cy="162738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5507672" y="3018804"/>
            <a:ext cx="301375" cy="152227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305718" y="3013882"/>
            <a:ext cx="201955" cy="14256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061857" y="3212017"/>
            <a:ext cx="230242" cy="1193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896201" y="3235958"/>
            <a:ext cx="138127" cy="9767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3759200"/>
            <a:ext cx="4318000" cy="210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32" y="1092844"/>
            <a:ext cx="3556000" cy="86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36188"/>
            <a:ext cx="1701800" cy="36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89200"/>
            <a:ext cx="7175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32" y="1092844"/>
            <a:ext cx="35560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36188"/>
            <a:ext cx="17018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63341"/>
            <a:ext cx="72263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0" y="3725391"/>
            <a:ext cx="4546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Faster convergence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Scale-free!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Computationally intensive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Newton's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40" y="3517900"/>
            <a:ext cx="22098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82" y="4353733"/>
            <a:ext cx="3059431" cy="572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155" y="5265992"/>
            <a:ext cx="4195191" cy="630047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 rot="5400000">
            <a:off x="6403002" y="4353445"/>
            <a:ext cx="2029633" cy="42550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16478" y="403860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</a:t>
            </a:r>
          </a:p>
          <a:p>
            <a:r>
              <a:rPr lang="en-US" dirty="0" smtClean="0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8" y="1413040"/>
            <a:ext cx="2940577" cy="858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6" y="3060996"/>
            <a:ext cx="3625845" cy="858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11" y="4677563"/>
            <a:ext cx="3764633" cy="858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1432331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Track Objective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Backtracking Line 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011269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GD step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Convergence Criterion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24269" y="484006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mtClean="0"/>
              <a:t>Newton Step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7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Transformations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7039" y="1509730"/>
            <a:ext cx="8724562" cy="443094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>
                <a:latin typeface="Consolas"/>
                <a:cs typeface="Consolas"/>
              </a:rPr>
              <a:t>nums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latin typeface="Consolas"/>
                <a:cs typeface="Consolas"/>
              </a:rPr>
              <a:t>sc.parallelize</a:t>
            </a:r>
            <a:r>
              <a:rPr lang="en-US" sz="2000" dirty="0" smtClean="0">
                <a:latin typeface="Consolas"/>
                <a:cs typeface="Consolas"/>
              </a:rPr>
              <a:t>([1</a:t>
            </a:r>
            <a:r>
              <a:rPr lang="en-US" sz="2000" dirty="0">
                <a:latin typeface="Consolas"/>
                <a:cs typeface="Consolas"/>
              </a:rPr>
              <a:t>, 2, </a:t>
            </a:r>
            <a:r>
              <a:rPr lang="en-US" sz="2000" dirty="0" smtClean="0">
                <a:latin typeface="Consolas"/>
                <a:cs typeface="Consolas"/>
              </a:rPr>
              <a:t>3])</a:t>
            </a:r>
            <a:r>
              <a:rPr lang="en-US" sz="2000" dirty="0">
                <a:latin typeface="Consolas"/>
                <a:cs typeface="Consolas"/>
              </a:rPr>
              <a:t/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sz="2000" dirty="0">
                <a:solidFill>
                  <a:srgbClr val="008040"/>
                </a:solidFill>
                <a:latin typeface="Consolas"/>
                <a:cs typeface="Consolas"/>
              </a:rPr>
              <a:t>Pass each element through a function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/>
                <a:cs typeface="Consolas"/>
              </a:rPr>
              <a:t>squares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latin typeface="Consolas"/>
                <a:cs typeface="Consolas"/>
              </a:rPr>
              <a:t>nums.</a:t>
            </a:r>
            <a:r>
              <a:rPr lang="en-US" sz="2000" dirty="0" err="1">
                <a:solidFill>
                  <a:srgbClr val="3366FF"/>
                </a:solidFill>
                <a:latin typeface="Consolas"/>
                <a:cs typeface="Consolas"/>
              </a:rPr>
              <a:t>map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srgbClr val="FF0080"/>
                </a:solidFill>
                <a:latin typeface="Consolas"/>
                <a:cs typeface="Consolas"/>
              </a:rPr>
              <a:t>lambda x: </a:t>
            </a:r>
            <a:r>
              <a:rPr lang="en-US" sz="2000" dirty="0">
                <a:solidFill>
                  <a:srgbClr val="FF0080"/>
                </a:solidFill>
                <a:latin typeface="Consolas"/>
                <a:cs typeface="Consolas"/>
              </a:rPr>
              <a:t>x*x</a:t>
            </a:r>
            <a:r>
              <a:rPr lang="en-US" sz="2000" dirty="0">
                <a:latin typeface="Consolas"/>
                <a:cs typeface="Consolas"/>
              </a:rPr>
              <a:t>)   </a:t>
            </a: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# =&gt; {</a:t>
            </a:r>
            <a:r>
              <a:rPr lang="en-US" sz="2000" dirty="0">
                <a:solidFill>
                  <a:srgbClr val="008040"/>
                </a:solidFill>
                <a:latin typeface="Consolas"/>
                <a:cs typeface="Consolas"/>
              </a:rPr>
              <a:t>1, 4, 9}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sz="2000" dirty="0">
                <a:solidFill>
                  <a:srgbClr val="008040"/>
                </a:solidFill>
                <a:latin typeface="Consolas"/>
                <a:cs typeface="Consolas"/>
              </a:rPr>
              <a:t>Keep elements passing a predicate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/>
                <a:cs typeface="Consolas"/>
              </a:rPr>
              <a:t>even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latin typeface="Consolas"/>
                <a:cs typeface="Consolas"/>
              </a:rPr>
              <a:t>squares.</a:t>
            </a:r>
            <a:r>
              <a:rPr lang="en-US" sz="2000" dirty="0" err="1">
                <a:solidFill>
                  <a:srgbClr val="3366FF"/>
                </a:solidFill>
                <a:latin typeface="Consolas"/>
                <a:cs typeface="Consolas"/>
              </a:rPr>
              <a:t>filter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srgbClr val="FF0080"/>
                </a:solidFill>
                <a:latin typeface="Consolas"/>
                <a:cs typeface="Consolas"/>
              </a:rPr>
              <a:t>lambda x: x </a:t>
            </a:r>
            <a:r>
              <a:rPr lang="en-US" sz="2000" dirty="0">
                <a:solidFill>
                  <a:srgbClr val="FF0080"/>
                </a:solidFill>
                <a:latin typeface="Consolas"/>
                <a:cs typeface="Consolas"/>
              </a:rPr>
              <a:t>% 2 == 0</a:t>
            </a:r>
            <a:r>
              <a:rPr lang="en-US" sz="2000" dirty="0">
                <a:latin typeface="Consolas"/>
                <a:cs typeface="Consolas"/>
              </a:rPr>
              <a:t>) </a:t>
            </a: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# =&gt; </a:t>
            </a:r>
            <a:r>
              <a:rPr lang="en-US" sz="2000" dirty="0">
                <a:solidFill>
                  <a:srgbClr val="008040"/>
                </a:solidFill>
                <a:latin typeface="Consolas"/>
                <a:cs typeface="Consolas"/>
              </a:rPr>
              <a:t>{4}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8040"/>
              </a:solidFill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# </a:t>
            </a:r>
            <a:r>
              <a:rPr lang="en-US" sz="2000" dirty="0">
                <a:solidFill>
                  <a:srgbClr val="008040"/>
                </a:solidFill>
                <a:latin typeface="Consolas"/>
                <a:cs typeface="Consolas"/>
              </a:rPr>
              <a:t>Map each element to zero or more others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Consolas"/>
                <a:cs typeface="Consolas"/>
              </a:rPr>
              <a:t>nums.</a:t>
            </a:r>
            <a:r>
              <a:rPr lang="en-US" sz="2000" dirty="0" err="1">
                <a:solidFill>
                  <a:srgbClr val="3366FF"/>
                </a:solidFill>
                <a:latin typeface="Consolas"/>
                <a:cs typeface="Consolas"/>
              </a:rPr>
              <a:t>flatMap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srgbClr val="FF0080"/>
                </a:solidFill>
                <a:latin typeface="Consolas"/>
                <a:cs typeface="Consolas"/>
              </a:rPr>
              <a:t>lambda x: range(0, x)</a:t>
            </a:r>
            <a:r>
              <a:rPr lang="en-US" sz="2000" dirty="0" smtClean="0">
                <a:latin typeface="Consolas"/>
                <a:cs typeface="Consolas"/>
              </a:rPr>
              <a:t>)  </a:t>
            </a:r>
            <a:r>
              <a:rPr lang="en-US" sz="2000" dirty="0" smtClean="0">
                <a:solidFill>
                  <a:srgbClr val="008040"/>
                </a:solidFill>
                <a:latin typeface="Consolas"/>
                <a:cs typeface="Consolas"/>
              </a:rPr>
              <a:t># =&gt; {0, 0, 1, 0, 1, 2}</a:t>
            </a:r>
            <a:endParaRPr lang="en-US" sz="2000" dirty="0">
              <a:solidFill>
                <a:srgbClr val="00804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00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95400"/>
            <a:ext cx="2673252" cy="78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388484" y="26280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88484" y="38862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88484" y="4426264"/>
            <a:ext cx="3544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loss(</a:t>
            </a:r>
            <a:r>
              <a:rPr lang="en-US" dirty="0" err="1" smtClean="0"/>
              <a:t>beta,x,y</a:t>
            </a:r>
            <a:r>
              <a:rPr lang="en-US" dirty="0" smtClean="0"/>
              <a:t>))\</a:t>
            </a:r>
          </a:p>
          <a:p>
            <a:r>
              <a:rPr lang="en-US" dirty="0"/>
              <a:t> </a:t>
            </a:r>
            <a:r>
              <a:rPr lang="en-US" dirty="0" smtClean="0"/>
              <a:t>             .reduce(add)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88484" y="5391617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Broadcasts O(d) sized vector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Reduction </a:t>
            </a:r>
            <a:r>
              <a:rPr lang="en-US" b="1" dirty="0" err="1" smtClean="0">
                <a:solidFill>
                  <a:srgbClr val="FF2800"/>
                </a:solidFill>
              </a:rPr>
              <a:t>msg</a:t>
            </a:r>
            <a:r>
              <a:rPr lang="en-US" b="1" dirty="0" smtClean="0">
                <a:solidFill>
                  <a:srgbClr val="FF2800"/>
                </a:solidFill>
              </a:rPr>
              <a:t> size O(1)</a:t>
            </a:r>
            <a:endParaRPr lang="en-US" b="1" dirty="0">
              <a:solidFill>
                <a:srgbClr val="FF2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388484" y="26280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88484" y="38862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88484" y="4426264"/>
            <a:ext cx="4083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grad</a:t>
            </a:r>
            <a:r>
              <a:rPr lang="en-US" dirty="0" err="1"/>
              <a:t>L</a:t>
            </a:r>
            <a:r>
              <a:rPr lang="en-US" dirty="0" err="1" smtClean="0"/>
              <a:t>oss</a:t>
            </a:r>
            <a:r>
              <a:rPr lang="en-US" dirty="0" smtClean="0"/>
              <a:t>(</a:t>
            </a:r>
            <a:r>
              <a:rPr lang="en-US" dirty="0" err="1" smtClean="0"/>
              <a:t>beta,x,y</a:t>
            </a:r>
            <a:r>
              <a:rPr lang="en-US" dirty="0" smtClean="0"/>
              <a:t>))\</a:t>
            </a:r>
          </a:p>
          <a:p>
            <a:r>
              <a:rPr lang="en-US" dirty="0"/>
              <a:t> </a:t>
            </a:r>
            <a:r>
              <a:rPr lang="en-US" dirty="0" smtClean="0"/>
              <a:t>             .reduce(add)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261" y="1248833"/>
            <a:ext cx="3625845" cy="85875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151239" y="5419589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Broadcasts O(d) sized vector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Reduction </a:t>
            </a:r>
            <a:r>
              <a:rPr lang="en-US" b="1" dirty="0" err="1" smtClean="0">
                <a:solidFill>
                  <a:srgbClr val="FF2800"/>
                </a:solidFill>
              </a:rPr>
              <a:t>msg</a:t>
            </a:r>
            <a:r>
              <a:rPr lang="en-US" b="1" dirty="0" smtClean="0">
                <a:solidFill>
                  <a:srgbClr val="FF2800"/>
                </a:solidFill>
              </a:rPr>
              <a:t> size O(d)</a:t>
            </a:r>
            <a:endParaRPr lang="en-US" b="1" dirty="0">
              <a:solidFill>
                <a:srgbClr val="FF2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Computation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2358" y="3602243"/>
            <a:ext cx="319208" cy="3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C:\Users\ioannidiss.AM\AppData\Local\Microsoft\Windows\Temporary Internet Files\Content.IE5\RQ0SPBYQ\MC90043395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87604" y="4006954"/>
            <a:ext cx="321321" cy="32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ioannidiss.AM\AppData\Local\Microsoft\Windows\Temporary Internet Files\Content.IE5\P3O3245A\MC900432626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70893" y="4794022"/>
            <a:ext cx="311373" cy="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09558" y="2971800"/>
            <a:ext cx="1727639" cy="2041623"/>
            <a:chOff x="1153065" y="1066800"/>
            <a:chExt cx="1727639" cy="2041623"/>
          </a:xfrm>
        </p:grpSpPr>
        <p:sp>
          <p:nvSpPr>
            <p:cNvPr id="13" name="TextBox 12"/>
            <p:cNvSpPr txBox="1"/>
            <p:nvPr/>
          </p:nvSpPr>
          <p:spPr>
            <a:xfrm rot="19289708">
              <a:off x="1890104" y="10668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Age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 bwMode="auto">
            <a:xfrm rot="16200000">
              <a:off x="1652165" y="2504210"/>
              <a:ext cx="307881" cy="90054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369688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446" y="1703162"/>
              <a:ext cx="227180" cy="212563"/>
            </a:xfrm>
            <a:prstGeom prst="rect">
              <a:avLst/>
            </a:prstGeom>
            <a:ln w="12700" cmpd="sng">
              <a:noFill/>
            </a:ln>
          </p:spPr>
        </p:pic>
        <p:cxnSp>
          <p:nvCxnSpPr>
            <p:cNvPr id="17" name="Straight Connector 16"/>
            <p:cNvCxnSpPr/>
            <p:nvPr/>
          </p:nvCxnSpPr>
          <p:spPr bwMode="auto">
            <a:xfrm>
              <a:off x="1369688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646779" y="2803622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5570" y="2854754"/>
              <a:ext cx="147818" cy="228600"/>
            </a:xfrm>
            <a:prstGeom prst="rect">
              <a:avLst/>
            </a:prstGeom>
          </p:spPr>
        </p:pic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rot="16200000">
              <a:off x="1133222" y="2290065"/>
              <a:ext cx="533400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800" dirty="0"/>
                <a:t>…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889" y="2008198"/>
              <a:ext cx="147818" cy="228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1646779" y="1660622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1928488" y="2803622"/>
              <a:ext cx="0" cy="29337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1649342" y="1965422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ectangle 24"/>
            <p:cNvSpPr/>
            <p:nvPr/>
          </p:nvSpPr>
          <p:spPr bwMode="auto">
            <a:xfrm>
              <a:off x="1925409" y="1660622"/>
              <a:ext cx="330970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918482" y="1965422"/>
              <a:ext cx="337897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867682" y="1680736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19ys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5379" y="1994003"/>
              <a:ext cx="53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34ys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93669" y="168841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40K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5203" y="1993983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55K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0579" y="2834410"/>
              <a:ext cx="434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90K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6149" y="2826713"/>
              <a:ext cx="509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24ys</a:t>
              </a:r>
              <a:endParaRPr 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19289708">
              <a:off x="1295105" y="114770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Gender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9289708">
              <a:off x="1575118" y="1126066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3" y="3200400"/>
            <a:ext cx="755985" cy="254167"/>
          </a:xfrm>
          <a:prstGeom prst="rect">
            <a:avLst/>
          </a:prstGeom>
        </p:spPr>
      </p:pic>
      <p:sp>
        <p:nvSpPr>
          <p:cNvPr id="36" name="Left Brace 35"/>
          <p:cNvSpPr/>
          <p:nvPr/>
        </p:nvSpPr>
        <p:spPr bwMode="auto">
          <a:xfrm>
            <a:off x="570515" y="3762116"/>
            <a:ext cx="152400" cy="119652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95" y="4283980"/>
            <a:ext cx="136518" cy="1145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33600" y="2819400"/>
            <a:ext cx="1685293" cy="2157210"/>
            <a:chOff x="2286000" y="914400"/>
            <a:chExt cx="1685293" cy="215721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439445" y="1637921"/>
              <a:ext cx="277091" cy="609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2439445" y="1942721"/>
              <a:ext cx="277091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 rot="19289708">
              <a:off x="2286000" y="914400"/>
              <a:ext cx="168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Blood Pressure 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7356" y="1640589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3.1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8890" y="19256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1.2</a:t>
              </a:r>
              <a:endParaRPr lang="en-US" sz="14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 rot="16200000">
              <a:off x="2439446" y="2780920"/>
              <a:ext cx="276578" cy="3047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63622" y="2763833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2.5</a:t>
              </a:r>
              <a:endParaRPr lang="en-US" sz="14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293" y="3213630"/>
            <a:ext cx="702544" cy="22940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1210330" y="3554757"/>
            <a:ext cx="923282" cy="322562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286011" y="3547901"/>
            <a:ext cx="288038" cy="284177"/>
          </a:xfrm>
          <a:prstGeom prst="rect">
            <a:avLst/>
          </a:prstGeom>
          <a:solidFill>
            <a:srgbClr val="00B8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>
            <a:stCxn id="26" idx="2"/>
          </p:cNvCxnSpPr>
          <p:nvPr/>
        </p:nvCxnSpPr>
        <p:spPr bwMode="auto">
          <a:xfrm>
            <a:off x="767886" y="3454567"/>
            <a:ext cx="384007" cy="2030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7" idx="2"/>
          </p:cNvCxnSpPr>
          <p:nvPr/>
        </p:nvCxnSpPr>
        <p:spPr bwMode="auto">
          <a:xfrm flipH="1">
            <a:off x="2574049" y="3443033"/>
            <a:ext cx="605516" cy="24695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388484" y="26280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= [(x1,y1),</a:t>
            </a:r>
          </a:p>
          <a:p>
            <a:r>
              <a:rPr lang="en-US" dirty="0"/>
              <a:t> </a:t>
            </a:r>
            <a:r>
              <a:rPr lang="en-US" dirty="0" smtClean="0"/>
              <a:t>          (x2,y2),</a:t>
            </a:r>
          </a:p>
          <a:p>
            <a:r>
              <a:rPr lang="en-US" dirty="0"/>
              <a:t> </a:t>
            </a:r>
            <a:r>
              <a:rPr lang="en-US" dirty="0" smtClean="0"/>
              <a:t>           …</a:t>
            </a:r>
          </a:p>
          <a:p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 err="1" smtClean="0"/>
              <a:t>xn,yn</a:t>
            </a:r>
            <a:r>
              <a:rPr lang="en-US" dirty="0" smtClean="0"/>
              <a:t>)]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88484" y="38862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= </a:t>
            </a:r>
            <a:r>
              <a:rPr lang="en-US" dirty="0" err="1" smtClean="0"/>
              <a:t>np.array</a:t>
            </a:r>
            <a:r>
              <a:rPr lang="en-US" dirty="0" smtClean="0"/>
              <a:t>([0.1,0.4,-2.0])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88484" y="4426264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rdd.map</a:t>
            </a:r>
            <a:r>
              <a:rPr lang="en-US" dirty="0" smtClean="0"/>
              <a:t>( lambda (</a:t>
            </a:r>
            <a:r>
              <a:rPr lang="en-US" dirty="0" err="1" smtClean="0"/>
              <a:t>x,y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hessLoss</a:t>
            </a:r>
            <a:r>
              <a:rPr lang="en-US" dirty="0" smtClean="0"/>
              <a:t>(</a:t>
            </a:r>
            <a:r>
              <a:rPr lang="en-US" dirty="0" err="1" smtClean="0"/>
              <a:t>beta,x,y</a:t>
            </a:r>
            <a:r>
              <a:rPr lang="en-US" dirty="0" smtClean="0"/>
              <a:t>))\</a:t>
            </a:r>
          </a:p>
          <a:p>
            <a:r>
              <a:rPr lang="en-US" dirty="0"/>
              <a:t> </a:t>
            </a:r>
            <a:r>
              <a:rPr lang="en-US" dirty="0" smtClean="0"/>
              <a:t>             .reduce(add)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151239" y="5419589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Broadcasts O(d) sized vector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solidFill>
                  <a:srgbClr val="FF2800"/>
                </a:solidFill>
              </a:rPr>
              <a:t>Reduction </a:t>
            </a:r>
            <a:r>
              <a:rPr lang="en-US" b="1" dirty="0" err="1" smtClean="0">
                <a:solidFill>
                  <a:srgbClr val="FF2800"/>
                </a:solidFill>
              </a:rPr>
              <a:t>msg</a:t>
            </a:r>
            <a:r>
              <a:rPr lang="en-US" b="1" dirty="0" smtClean="0">
                <a:solidFill>
                  <a:srgbClr val="FF2800"/>
                </a:solidFill>
              </a:rPr>
              <a:t> size O(d^2)</a:t>
            </a:r>
            <a:endParaRPr lang="en-US" b="1" dirty="0">
              <a:solidFill>
                <a:srgbClr val="FF28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567" y="1274846"/>
            <a:ext cx="3764633" cy="8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Shipping Local Variables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686" y="1295400"/>
            <a:ext cx="9837486" cy="350520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b="1" dirty="0" smtClean="0"/>
              <a:t>Variables defined in the driver program </a:t>
            </a:r>
            <a:r>
              <a:rPr lang="en-US" sz="2000" dirty="0" smtClean="0"/>
              <a:t>will automatically be shipped to the cluster along with function definition: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query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 smtClean="0">
                <a:latin typeface="Consolas"/>
                <a:cs typeface="Consolas"/>
              </a:rPr>
              <a:t>raw_input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srgbClr val="000090"/>
                </a:solidFill>
                <a:latin typeface="Consolas"/>
                <a:cs typeface="Consolas"/>
              </a:rPr>
              <a:t>“Enter a query:”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pages.</a:t>
            </a:r>
            <a:r>
              <a:rPr lang="en-US" sz="2000" dirty="0" err="1" smtClean="0">
                <a:solidFill>
                  <a:srgbClr val="3366FF"/>
                </a:solidFill>
                <a:latin typeface="Consolas"/>
                <a:cs typeface="Consolas"/>
              </a:rPr>
              <a:t>filter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srgbClr val="FF0080"/>
                </a:solidFill>
                <a:latin typeface="Consolas"/>
                <a:cs typeface="Consolas"/>
              </a:rPr>
              <a:t>lambda x: </a:t>
            </a:r>
            <a:r>
              <a:rPr lang="en-US" sz="2000" dirty="0" err="1" smtClean="0">
                <a:solidFill>
                  <a:srgbClr val="FF0080"/>
                </a:solidFill>
                <a:latin typeface="Consolas"/>
                <a:cs typeface="Consolas"/>
              </a:rPr>
              <a:t>x.startswith</a:t>
            </a:r>
            <a:r>
              <a:rPr lang="en-US" sz="2000" dirty="0" smtClean="0">
                <a:solidFill>
                  <a:srgbClr val="FF0080"/>
                </a:solidFill>
                <a:latin typeface="Consolas"/>
                <a:cs typeface="Consolas"/>
              </a:rPr>
              <a:t>(query)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</a:p>
          <a:p>
            <a:endParaRPr lang="en-US" sz="2000" dirty="0" smtClean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Some caveats:</a:t>
            </a:r>
          </a:p>
          <a:p>
            <a:pPr lvl="1"/>
            <a:r>
              <a:rPr lang="en-US" sz="2000" dirty="0" smtClean="0"/>
              <a:t>Each task gets a new copy (</a:t>
            </a:r>
            <a:r>
              <a:rPr lang="en-US" sz="2000" b="1" dirty="0" smtClean="0"/>
              <a:t>updates aren’t sent back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Variable </a:t>
            </a:r>
            <a:r>
              <a:rPr lang="en-US" sz="2000" b="1" dirty="0" smtClean="0"/>
              <a:t>must be </a:t>
            </a:r>
            <a:r>
              <a:rPr lang="en-US" sz="2000" b="1" dirty="0"/>
              <a:t>p</a:t>
            </a:r>
            <a:r>
              <a:rPr lang="en-US" sz="2000" b="1" dirty="0" smtClean="0"/>
              <a:t>ickle-able </a:t>
            </a:r>
          </a:p>
          <a:p>
            <a:pPr lvl="1"/>
            <a:r>
              <a:rPr lang="en-US" sz="2000" dirty="0" smtClean="0"/>
              <a:t>Variable </a:t>
            </a:r>
            <a:r>
              <a:rPr lang="en-US" sz="2000" b="1" dirty="0" smtClean="0"/>
              <a:t>cannot be </a:t>
            </a:r>
            <a:r>
              <a:rPr lang="en-US" sz="2000" dirty="0" smtClean="0"/>
              <a:t>an </a:t>
            </a:r>
            <a:r>
              <a:rPr lang="en-US" sz="2000" dirty="0" err="1" smtClean="0"/>
              <a:t>rdd</a:t>
            </a:r>
            <a:endParaRPr lang="en-US" sz="2000" dirty="0" smtClean="0"/>
          </a:p>
          <a:p>
            <a:pPr lvl="1"/>
            <a:r>
              <a:rPr lang="en-US" sz="2000" dirty="0" smtClean="0"/>
              <a:t>Don’t use </a:t>
            </a:r>
            <a:r>
              <a:rPr lang="en-US" sz="2000" b="1" dirty="0" smtClean="0"/>
              <a:t>fields of an object </a:t>
            </a:r>
            <a:r>
              <a:rPr lang="en-US" sz="2000" dirty="0" smtClean="0"/>
              <a:t>(ships all of it!)</a:t>
            </a:r>
          </a:p>
          <a:p>
            <a:pPr lvl="1"/>
            <a:r>
              <a:rPr lang="en-US" sz="2000" dirty="0" smtClean="0"/>
              <a:t>Beware of </a:t>
            </a:r>
            <a:r>
              <a:rPr lang="en-US" sz="2000" b="1" dirty="0" smtClean="0"/>
              <a:t>shipping large variables</a:t>
            </a:r>
            <a:r>
              <a:rPr lang="en-US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376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Reduce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152400" y="2861608"/>
            <a:ext cx="38985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i="1" dirty="0" smtClean="0"/>
              <a:t> </a:t>
            </a:r>
            <a:r>
              <a:rPr lang="en-US" sz="2400" dirty="0"/>
              <a:t>Reduces the elements of this RDD using the specified </a:t>
            </a:r>
            <a:r>
              <a:rPr lang="en-US" sz="2400" b="1" dirty="0"/>
              <a:t>commutative</a:t>
            </a:r>
            <a:r>
              <a:rPr lang="en-US" sz="2400" dirty="0"/>
              <a:t> and </a:t>
            </a:r>
            <a:r>
              <a:rPr lang="en-US" sz="2400" b="1" dirty="0"/>
              <a:t>associative</a:t>
            </a:r>
            <a:r>
              <a:rPr lang="en-US" sz="2400" dirty="0"/>
              <a:t> </a:t>
            </a:r>
            <a:r>
              <a:rPr lang="en-US" sz="2400" b="1" dirty="0"/>
              <a:t>binary</a:t>
            </a:r>
            <a:r>
              <a:rPr lang="en-US" sz="2400" dirty="0"/>
              <a:t> </a:t>
            </a:r>
            <a:r>
              <a:rPr lang="en-US" sz="2400" dirty="0" smtClean="0"/>
              <a:t>operator f.</a:t>
            </a:r>
          </a:p>
          <a:p>
            <a:pPr marL="285750" indent="-285750">
              <a:buFont typeface="Wingdings" charset="2"/>
              <a:buChar char="q"/>
            </a:pPr>
            <a:endParaRPr lang="en-US" sz="2400" dirty="0"/>
          </a:p>
          <a:p>
            <a:pPr marL="285750" indent="-285750">
              <a:buFont typeface="Wingdings" charset="2"/>
              <a:buChar char="q"/>
            </a:pPr>
            <a:r>
              <a:rPr lang="en-US" sz="2400" dirty="0" smtClean="0"/>
              <a:t>Result return to </a:t>
            </a:r>
            <a:r>
              <a:rPr lang="en-US" sz="2400" b="1" dirty="0" smtClean="0"/>
              <a:t>driver</a:t>
            </a:r>
            <a:r>
              <a:rPr lang="en-US" sz="2400" dirty="0" smtClean="0"/>
              <a:t> program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987" y="1740932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Consolas"/>
                <a:cs typeface="Consolas"/>
              </a:rPr>
              <a:t>val</a:t>
            </a:r>
            <a:r>
              <a:rPr lang="en-US" sz="2000" dirty="0" smtClean="0">
                <a:latin typeface="Consolas"/>
                <a:cs typeface="Consolas"/>
              </a:rPr>
              <a:t>=</a:t>
            </a:r>
            <a:r>
              <a:rPr lang="en-US" sz="2000" dirty="0" err="1" smtClean="0">
                <a:latin typeface="Consolas"/>
                <a:cs typeface="Consolas"/>
              </a:rPr>
              <a:t>myrdd.reduce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/>
              <a:t>f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1" y="1657096"/>
            <a:ext cx="1209775" cy="1067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441970"/>
            <a:ext cx="1209775" cy="1067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26" y="5187798"/>
            <a:ext cx="1209775" cy="1067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4685" y="1371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90885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28122" y="4888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worker</a:t>
            </a: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62945" y="1376561"/>
            <a:ext cx="9444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[x1,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3,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x</a:t>
            </a:r>
            <a:r>
              <a:rPr lang="en-US" dirty="0" smtClean="0">
                <a:latin typeface="Consolas"/>
                <a:cs typeface="Consolas"/>
              </a:rPr>
              <a:t>333 ]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19293" y="3170872"/>
            <a:ext cx="9444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[x334,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335,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336,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x</a:t>
            </a:r>
            <a:r>
              <a:rPr lang="en-US" dirty="0" smtClean="0">
                <a:latin typeface="Consolas"/>
                <a:cs typeface="Consolas"/>
              </a:rPr>
              <a:t>665]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19293" y="4999672"/>
            <a:ext cx="9444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[x666,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667,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668,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x</a:t>
            </a:r>
            <a:r>
              <a:rPr lang="en-US" dirty="0" smtClean="0">
                <a:latin typeface="Consolas"/>
                <a:cs typeface="Consolas"/>
              </a:rPr>
              <a:t>1000]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73347" y="1046479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myrdd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6392642" y="3521412"/>
            <a:ext cx="435269" cy="4541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92547" y="305966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f=add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67615" y="31708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latin typeface="Consolas"/>
                <a:cs typeface="Consolas"/>
              </a:rPr>
              <a:t>val</a:t>
            </a:r>
            <a:r>
              <a:rPr lang="en-US" dirty="0" smtClean="0">
                <a:latin typeface="Consolas"/>
                <a:cs typeface="Consolas"/>
              </a:rPr>
              <a:t>=x1 +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2 +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 x</a:t>
            </a:r>
            <a:r>
              <a:rPr lang="en-US" dirty="0" smtClean="0">
                <a:latin typeface="Consolas"/>
                <a:cs typeface="Consolas"/>
              </a:rPr>
              <a:t>3 +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x1000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67615" y="1657096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def</a:t>
            </a:r>
            <a:r>
              <a:rPr lang="en-US" dirty="0" smtClean="0"/>
              <a:t> add(</a:t>
            </a:r>
            <a:r>
              <a:rPr lang="en-US" dirty="0" err="1" smtClean="0"/>
              <a:t>x,y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x+y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1" grpId="0" animBg="1"/>
      <p:bldP spid="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Reduce 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152400" y="2861608"/>
            <a:ext cx="38985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i="1" dirty="0" smtClean="0"/>
              <a:t> </a:t>
            </a:r>
            <a:r>
              <a:rPr lang="en-US" sz="2400" dirty="0"/>
              <a:t>Reduces the elements of this RDD using the specified </a:t>
            </a:r>
            <a:r>
              <a:rPr lang="en-US" sz="2400" b="1" dirty="0"/>
              <a:t>commutative</a:t>
            </a:r>
            <a:r>
              <a:rPr lang="en-US" sz="2400" dirty="0"/>
              <a:t> and </a:t>
            </a:r>
            <a:r>
              <a:rPr lang="en-US" sz="2400" b="1" dirty="0"/>
              <a:t>associative</a:t>
            </a:r>
            <a:r>
              <a:rPr lang="en-US" sz="2400" dirty="0"/>
              <a:t> </a:t>
            </a:r>
            <a:r>
              <a:rPr lang="en-US" sz="2400" b="1" dirty="0"/>
              <a:t>binary</a:t>
            </a:r>
            <a:r>
              <a:rPr lang="en-US" sz="2400" dirty="0"/>
              <a:t> </a:t>
            </a:r>
            <a:r>
              <a:rPr lang="en-US" sz="2400" dirty="0" smtClean="0"/>
              <a:t>operator f.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987" y="2038290"/>
            <a:ext cx="3151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Consolas"/>
                <a:cs typeface="Consolas"/>
              </a:rPr>
              <a:t>val</a:t>
            </a:r>
            <a:r>
              <a:rPr lang="en-US" sz="2000" dirty="0" smtClean="0">
                <a:latin typeface="Consolas"/>
                <a:cs typeface="Consolas"/>
              </a:rPr>
              <a:t>=</a:t>
            </a:r>
            <a:r>
              <a:rPr lang="en-US" sz="2000" dirty="0" err="1" smtClean="0">
                <a:latin typeface="Consolas"/>
                <a:cs typeface="Consolas"/>
              </a:rPr>
              <a:t>myrdd.reduce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smtClean="0"/>
              <a:t>add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79425" y="14592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def</a:t>
            </a:r>
            <a:r>
              <a:rPr lang="en-US" dirty="0" smtClean="0">
                <a:latin typeface="Consolas"/>
                <a:cs typeface="Consolas"/>
              </a:rPr>
              <a:t> add(</a:t>
            </a:r>
            <a:r>
              <a:rPr lang="en-US" dirty="0" err="1" smtClean="0">
                <a:latin typeface="Consolas"/>
                <a:cs typeface="Consolas"/>
              </a:rPr>
              <a:t>x,y</a:t>
            </a:r>
            <a:r>
              <a:rPr lang="en-US" dirty="0" smtClean="0">
                <a:latin typeface="Consolas"/>
                <a:cs typeface="Consolas"/>
              </a:rPr>
              <a:t>):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return </a:t>
            </a:r>
            <a:r>
              <a:rPr lang="en-US" dirty="0" err="1" smtClean="0">
                <a:latin typeface="Consolas"/>
                <a:cs typeface="Consolas"/>
              </a:rPr>
              <a:t>x+y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483492" y="2281535"/>
            <a:ext cx="4660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smtClean="0"/>
              <a:t>f </a:t>
            </a:r>
            <a:r>
              <a:rPr lang="en-US" sz="2400" dirty="0" smtClean="0"/>
              <a:t>is</a:t>
            </a:r>
            <a:r>
              <a:rPr lang="en-US" sz="2400" b="1" dirty="0" smtClean="0"/>
              <a:t> binary: </a:t>
            </a:r>
            <a:r>
              <a:rPr lang="en-US" sz="2400" dirty="0" smtClean="0"/>
              <a:t>takes 2 arguments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481870" y="3034810"/>
            <a:ext cx="4660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smtClean="0"/>
              <a:t>f </a:t>
            </a:r>
            <a:r>
              <a:rPr lang="en-US" sz="2400" dirty="0" smtClean="0"/>
              <a:t>is</a:t>
            </a:r>
            <a:r>
              <a:rPr lang="en-US" sz="2400" b="1" dirty="0" smtClean="0"/>
              <a:t> </a:t>
            </a:r>
            <a:r>
              <a:rPr lang="en-US" sz="2400" b="1" smtClean="0"/>
              <a:t>commutative: 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562600" y="358140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f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x,y</a:t>
            </a:r>
            <a:r>
              <a:rPr lang="en-US" dirty="0" smtClean="0">
                <a:latin typeface="Consolas"/>
                <a:cs typeface="Consolas"/>
              </a:rPr>
              <a:t>) == f(</a:t>
            </a:r>
            <a:r>
              <a:rPr lang="en-US" dirty="0" err="1" smtClean="0">
                <a:latin typeface="Consolas"/>
                <a:cs typeface="Consolas"/>
              </a:rPr>
              <a:t>y,x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483492" y="4191000"/>
            <a:ext cx="4660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smtClean="0"/>
              <a:t>f </a:t>
            </a:r>
            <a:r>
              <a:rPr lang="en-US" sz="2400" dirty="0" smtClean="0"/>
              <a:t>is</a:t>
            </a:r>
            <a:r>
              <a:rPr lang="en-US" sz="2400" b="1" dirty="0" smtClean="0"/>
              <a:t> associative: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5562600" y="4724400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f(f(</a:t>
            </a:r>
            <a:r>
              <a:rPr lang="en-US" dirty="0" err="1" smtClean="0">
                <a:latin typeface="Consolas"/>
                <a:cs typeface="Consolas"/>
              </a:rPr>
              <a:t>x,y</a:t>
            </a:r>
            <a:r>
              <a:rPr lang="en-US" dirty="0" smtClean="0">
                <a:latin typeface="Consolas"/>
                <a:cs typeface="Consolas"/>
              </a:rPr>
              <a:t>),z) == f(</a:t>
            </a:r>
            <a:r>
              <a:rPr lang="en-US" dirty="0" err="1" smtClean="0">
                <a:latin typeface="Consolas"/>
                <a:cs typeface="Consolas"/>
              </a:rPr>
              <a:t>x,f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y,z</a:t>
            </a:r>
            <a:r>
              <a:rPr lang="en-US" dirty="0" smtClean="0">
                <a:latin typeface="Consolas"/>
                <a:cs typeface="Consolas"/>
              </a:rPr>
              <a:t>))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81870" y="1497466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</a:t>
            </a:r>
            <a:r>
              <a:rPr lang="en-US" sz="2000" b="1" dirty="0" smtClean="0">
                <a:solidFill>
                  <a:srgbClr val="C00000"/>
                </a:solidFill>
              </a:rPr>
              <a:t>nly this is checked!!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5576547" y="2006452"/>
            <a:ext cx="342369" cy="3363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6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12722</TotalTime>
  <Words>2258</Words>
  <Application>Microsoft Macintosh PowerPoint</Application>
  <PresentationFormat>On-screen Show (4:3)</PresentationFormat>
  <Paragraphs>795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Arial</vt:lpstr>
      <vt:lpstr>Calibri</vt:lpstr>
      <vt:lpstr>Consolas</vt:lpstr>
      <vt:lpstr>Helvetica</vt:lpstr>
      <vt:lpstr>Helvetica CE</vt:lpstr>
      <vt:lpstr>Helvetica Light Oblique</vt:lpstr>
      <vt:lpstr>Helvetica Neue</vt:lpstr>
      <vt:lpstr>ITC New Baskerville Roman</vt:lpstr>
      <vt:lpstr>Mangal</vt:lpstr>
      <vt:lpstr>ＭＳ Ｐゴシック</vt:lpstr>
      <vt:lpstr>Times New Roman</vt:lpstr>
      <vt:lpstr>Wingdings</vt:lpstr>
      <vt:lpstr>ヒラギノ角ゴ ProN W3</vt:lpstr>
      <vt:lpstr>宋体</vt:lpstr>
      <vt:lpstr>powerpoint_newNEU</vt:lpstr>
      <vt:lpstr>PowerPoint Presentation</vt:lpstr>
      <vt:lpstr>Resilient Distributed Datasets (RDDs)</vt:lpstr>
      <vt:lpstr>The Map Transformation</vt:lpstr>
      <vt:lpstr>How does map work?</vt:lpstr>
      <vt:lpstr>maps Involve Communication</vt:lpstr>
      <vt:lpstr>Basic Transformations</vt:lpstr>
      <vt:lpstr>Shipping Local Variables</vt:lpstr>
      <vt:lpstr>The Reduce Action</vt:lpstr>
      <vt:lpstr>The Reduce Action</vt:lpstr>
      <vt:lpstr>How does reduce work?</vt:lpstr>
      <vt:lpstr>How does reduce work?</vt:lpstr>
      <vt:lpstr>How does reduce work?</vt:lpstr>
      <vt:lpstr>How does reduce work?</vt:lpstr>
      <vt:lpstr>How does reduce work?</vt:lpstr>
      <vt:lpstr>Communication Costs</vt:lpstr>
      <vt:lpstr>Communication Costs</vt:lpstr>
      <vt:lpstr>Other Useful Actions</vt:lpstr>
      <vt:lpstr>Other Useful Actions</vt:lpstr>
      <vt:lpstr>Working with Key-Value Pairs</vt:lpstr>
      <vt:lpstr>reduceByKey</vt:lpstr>
      <vt:lpstr>Joins </vt:lpstr>
      <vt:lpstr>Number of Partitions Controls Parallelism</vt:lpstr>
      <vt:lpstr>Mapping Data to Partitions</vt:lpstr>
      <vt:lpstr>How Does reduceByKey Work? (simplified) </vt:lpstr>
      <vt:lpstr>Partition-Awareness</vt:lpstr>
      <vt:lpstr>How Does This Work?</vt:lpstr>
      <vt:lpstr>Partition-Awareness &amp; Joins</vt:lpstr>
      <vt:lpstr>Lazy Evaluation</vt:lpstr>
      <vt:lpstr>DAG for this example</vt:lpstr>
      <vt:lpstr>What's The Point of Lazy Evaluation?</vt:lpstr>
      <vt:lpstr>Persistence</vt:lpstr>
      <vt:lpstr>PageRank Algorithm: Pseudo-Code</vt:lpstr>
      <vt:lpstr>Convex Set</vt:lpstr>
      <vt:lpstr>Convex Function</vt:lpstr>
      <vt:lpstr>First Order Condition</vt:lpstr>
      <vt:lpstr>Second Order Condition</vt:lpstr>
      <vt:lpstr>Second Order Condition: PSD matrices</vt:lpstr>
      <vt:lpstr>Operations that Preserve Convexity</vt:lpstr>
      <vt:lpstr>Unconstrained Minimization</vt:lpstr>
      <vt:lpstr>Optimality Condition</vt:lpstr>
      <vt:lpstr>General Descent Methods</vt:lpstr>
      <vt:lpstr>Descent Direction: View Through Contours</vt:lpstr>
      <vt:lpstr>General Descent Method Algorithm</vt:lpstr>
      <vt:lpstr>Gradient Descent</vt:lpstr>
      <vt:lpstr>Constant Step Size</vt:lpstr>
      <vt:lpstr>Decreasing Step Size</vt:lpstr>
      <vt:lpstr>Exact Line Search</vt:lpstr>
      <vt:lpstr>Backtracking Line Search</vt:lpstr>
      <vt:lpstr>Backtracking Line Search</vt:lpstr>
      <vt:lpstr>Stopping Criterion</vt:lpstr>
      <vt:lpstr>Gradient Descent: Putting Everything Together</vt:lpstr>
      <vt:lpstr>Convergence of Gradient Descent</vt:lpstr>
      <vt:lpstr>An Example of Slow Convergence</vt:lpstr>
      <vt:lpstr>Why is this a problem?</vt:lpstr>
      <vt:lpstr>Why is this a problem?</vt:lpstr>
      <vt:lpstr>Newton's Method</vt:lpstr>
      <vt:lpstr>Newton's Method</vt:lpstr>
      <vt:lpstr>Newton's Method</vt:lpstr>
      <vt:lpstr>Parallel Computation </vt:lpstr>
      <vt:lpstr>Parallel Computation </vt:lpstr>
      <vt:lpstr>Parallel Computation </vt:lpstr>
      <vt:lpstr>Parallel Computation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Xianlong Zhang</cp:lastModifiedBy>
  <cp:revision>432</cp:revision>
  <dcterms:created xsi:type="dcterms:W3CDTF">2015-10-06T17:28:06Z</dcterms:created>
  <dcterms:modified xsi:type="dcterms:W3CDTF">2017-10-31T14:32:36Z</dcterms:modified>
</cp:coreProperties>
</file>